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5" r:id="rId1"/>
  </p:sldMasterIdLst>
  <p:notesMasterIdLst>
    <p:notesMasterId r:id="rId33"/>
  </p:notesMasterIdLst>
  <p:handoutMasterIdLst>
    <p:handoutMasterId r:id="rId34"/>
  </p:handoutMasterIdLst>
  <p:sldIdLst>
    <p:sldId id="502" r:id="rId2"/>
    <p:sldId id="505" r:id="rId3"/>
    <p:sldId id="504" r:id="rId4"/>
    <p:sldId id="506" r:id="rId5"/>
    <p:sldId id="529" r:id="rId6"/>
    <p:sldId id="523" r:id="rId7"/>
    <p:sldId id="536" r:id="rId8"/>
    <p:sldId id="537" r:id="rId9"/>
    <p:sldId id="507" r:id="rId10"/>
    <p:sldId id="535" r:id="rId11"/>
    <p:sldId id="538" r:id="rId12"/>
    <p:sldId id="524" r:id="rId13"/>
    <p:sldId id="508" r:id="rId14"/>
    <p:sldId id="510" r:id="rId15"/>
    <p:sldId id="514" r:id="rId16"/>
    <p:sldId id="542" r:id="rId17"/>
    <p:sldId id="520" r:id="rId18"/>
    <p:sldId id="509" r:id="rId19"/>
    <p:sldId id="526" r:id="rId20"/>
    <p:sldId id="512" r:id="rId21"/>
    <p:sldId id="511" r:id="rId22"/>
    <p:sldId id="518" r:id="rId23"/>
    <p:sldId id="527" r:id="rId24"/>
    <p:sldId id="515" r:id="rId25"/>
    <p:sldId id="516" r:id="rId26"/>
    <p:sldId id="521" r:id="rId27"/>
    <p:sldId id="522" r:id="rId28"/>
    <p:sldId id="541" r:id="rId29"/>
    <p:sldId id="539" r:id="rId30"/>
    <p:sldId id="540" r:id="rId31"/>
    <p:sldId id="481" r:id="rId32"/>
  </p:sldIdLst>
  <p:sldSz cx="12192000" cy="6858000"/>
  <p:notesSz cx="7102475" cy="10234613"/>
  <p:embeddedFontLst>
    <p:embeddedFont>
      <p:font typeface="IBM Plex Sans" panose="020B0503050000000000" pitchFamily="34" charset="0"/>
      <p:regular r:id="rId35"/>
      <p:bold r:id="rId36"/>
      <p:italic r:id="rId37"/>
      <p:boldItalic r:id="rId38"/>
    </p:embeddedFont>
    <p:embeddedFont>
      <p:font typeface="SimSun" panose="02010600030101010101" pitchFamily="2" charset="-122"/>
      <p:regular r:id="rId39"/>
    </p:embeddedFont>
    <p:embeddedFont>
      <p:font typeface="Calibri" panose="020F0502020204030204" pitchFamily="34" charset="0"/>
      <p:regular r:id="rId40"/>
      <p:bold r:id="rId41"/>
      <p:italic r:id="rId42"/>
      <p:boldItalic r:id="rId43"/>
    </p:embeddedFont>
    <p:embeddedFont>
      <p:font typeface="MS PGothic" panose="020B0600070205080204" pitchFamily="34" charset="-128"/>
      <p:regular r:id="rId44"/>
    </p:embeddedFont>
    <p:embeddedFont>
      <p:font typeface="Segoe UI" panose="020B0502040204020203" pitchFamily="34" charset="0"/>
      <p:regular r:id="rId45"/>
      <p:bold r:id="rId46"/>
      <p:italic r:id="rId47"/>
      <p:boldItalic r:id="rId48"/>
    </p:embeddedFont>
    <p:embeddedFont>
      <p:font typeface="MS PGothic" panose="020B0600070205080204" pitchFamily="34" charset="-128"/>
      <p:regular r:id="rId44"/>
    </p:embeddedFont>
  </p:embeddedFontLst>
  <p:defaultTextStyle>
    <a:defPPr>
      <a:defRPr lang="en-AU"/>
    </a:defPPr>
    <a:lvl1pPr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ky Rose" initials="VR" lastIdx="3" clrIdx="0">
    <p:extLst>
      <p:ext uri="{19B8F6BF-5375-455C-9EA6-DF929625EA0E}">
        <p15:presenceInfo xmlns:p15="http://schemas.microsoft.com/office/powerpoint/2012/main" userId="S-1-12-1-4075569464-1300613370-1510441354-37638291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3FE"/>
    <a:srgbClr val="FFFFCC"/>
    <a:srgbClr val="C0C0C0"/>
    <a:srgbClr val="DDDDDD"/>
    <a:srgbClr val="8CC800"/>
    <a:srgbClr val="FF0B19"/>
    <a:srgbClr val="FF0019"/>
    <a:srgbClr val="2B6185"/>
    <a:srgbClr val="A7E0FF"/>
    <a:srgbClr val="0064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87" autoAdjust="0"/>
    <p:restoredTop sz="93648" autoAdjust="0"/>
  </p:normalViewPr>
  <p:slideViewPr>
    <p:cSldViewPr snapToObjects="1">
      <p:cViewPr varScale="1">
        <p:scale>
          <a:sx n="63" d="100"/>
          <a:sy n="63" d="100"/>
        </p:scale>
        <p:origin x="609" y="51"/>
      </p:cViewPr>
      <p:guideLst>
        <p:guide orient="horz" pos="2160"/>
        <p:guide pos="3840"/>
      </p:guideLst>
    </p:cSldViewPr>
  </p:slideViewPr>
  <p:notesTextViewPr>
    <p:cViewPr>
      <p:scale>
        <a:sx n="100" d="100"/>
        <a:sy n="100" d="100"/>
      </p:scale>
      <p:origin x="0" y="0"/>
    </p:cViewPr>
  </p:notesTextViewPr>
  <p:sorterViewPr>
    <p:cViewPr>
      <p:scale>
        <a:sx n="150" d="100"/>
        <a:sy n="150" d="100"/>
      </p:scale>
      <p:origin x="0" y="-5772"/>
    </p:cViewPr>
  </p:sorterViewPr>
  <p:notesViewPr>
    <p:cSldViewPr snapToObjects="1">
      <p:cViewPr>
        <p:scale>
          <a:sx n="75" d="100"/>
          <a:sy n="75" d="100"/>
        </p:scale>
        <p:origin x="-1651" y="590"/>
      </p:cViewPr>
      <p:guideLst>
        <p:guide orient="horz" pos="3223"/>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defTabSz="990600">
              <a:spcBef>
                <a:spcPct val="0"/>
              </a:spcBef>
              <a:buFontTx/>
              <a:buNone/>
              <a:defRPr sz="1300" b="0"/>
            </a:lvl1pPr>
          </a:lstStyle>
          <a:p>
            <a:endParaRPr lang="en-AU"/>
          </a:p>
        </p:txBody>
      </p:sp>
      <p:sp>
        <p:nvSpPr>
          <p:cNvPr id="49155" name="Rectangle 3"/>
          <p:cNvSpPr>
            <a:spLocks noGrp="1" noChangeArrowheads="1"/>
          </p:cNvSpPr>
          <p:nvPr>
            <p:ph type="dt" sz="quarter"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algn="r" defTabSz="990600">
              <a:spcBef>
                <a:spcPct val="0"/>
              </a:spcBef>
              <a:buFontTx/>
              <a:buNone/>
              <a:defRPr sz="900" b="0"/>
            </a:lvl1pPr>
          </a:lstStyle>
          <a:p>
            <a:endParaRPr lang="en-AU"/>
          </a:p>
        </p:txBody>
      </p:sp>
      <p:sp>
        <p:nvSpPr>
          <p:cNvPr id="49156" name="Rectangle 4"/>
          <p:cNvSpPr>
            <a:spLocks noGrp="1" noChangeArrowheads="1"/>
          </p:cNvSpPr>
          <p:nvPr>
            <p:ph type="ftr" sz="quarter" idx="2"/>
          </p:nvPr>
        </p:nvSpPr>
        <p:spPr bwMode="auto">
          <a:xfrm>
            <a:off x="0"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defTabSz="990600">
              <a:spcBef>
                <a:spcPct val="0"/>
              </a:spcBef>
              <a:buFontTx/>
              <a:buNone/>
              <a:defRPr sz="900" b="0"/>
            </a:lvl1pPr>
          </a:lstStyle>
          <a:p>
            <a:r>
              <a:rPr lang="en-AU"/>
              <a:t>IBM Confidential</a:t>
            </a:r>
          </a:p>
        </p:txBody>
      </p:sp>
      <p:sp>
        <p:nvSpPr>
          <p:cNvPr id="49157" name="Rectangle 5"/>
          <p:cNvSpPr>
            <a:spLocks noGrp="1" noChangeArrowheads="1"/>
          </p:cNvSpPr>
          <p:nvPr>
            <p:ph type="sldNum" sz="quarter" idx="3"/>
          </p:nvPr>
        </p:nvSpPr>
        <p:spPr bwMode="auto">
          <a:xfrm>
            <a:off x="4022725"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algn="r" defTabSz="990600">
              <a:spcBef>
                <a:spcPct val="0"/>
              </a:spcBef>
              <a:buFontTx/>
              <a:buNone/>
              <a:defRPr sz="900" b="0"/>
            </a:lvl1pPr>
          </a:lstStyle>
          <a:p>
            <a:fld id="{F2A64887-8B29-4F1A-96A4-62DF31002CA9}" type="slidenum">
              <a:rPr lang="en-AU"/>
              <a:pPr/>
              <a:t>‹#›</a:t>
            </a:fld>
            <a:endParaRPr lang="en-AU"/>
          </a:p>
        </p:txBody>
      </p:sp>
    </p:spTree>
    <p:extLst>
      <p:ext uri="{BB962C8B-B14F-4D97-AF65-F5344CB8AC3E}">
        <p14:creationId xmlns:p14="http://schemas.microsoft.com/office/powerpoint/2010/main" val="1758163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defTabSz="990600">
              <a:spcBef>
                <a:spcPct val="0"/>
              </a:spcBef>
              <a:buFontTx/>
              <a:buNone/>
              <a:defRPr sz="1000"/>
            </a:lvl1pPr>
          </a:lstStyle>
          <a:p>
            <a:endParaRPr lang="en-AU"/>
          </a:p>
        </p:txBody>
      </p:sp>
      <p:sp>
        <p:nvSpPr>
          <p:cNvPr id="25603" name="Rectangle 3"/>
          <p:cNvSpPr>
            <a:spLocks noGrp="1" noChangeArrowheads="1"/>
          </p:cNvSpPr>
          <p:nvPr>
            <p:ph type="dt" idx="1"/>
          </p:nvPr>
        </p:nvSpPr>
        <p:spPr bwMode="auto">
          <a:xfrm>
            <a:off x="4022725" y="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lvl1pPr algn="r" defTabSz="990600">
              <a:spcBef>
                <a:spcPct val="0"/>
              </a:spcBef>
              <a:buFontTx/>
              <a:buNone/>
              <a:defRPr sz="900" b="0"/>
            </a:lvl1pPr>
          </a:lstStyle>
          <a:p>
            <a:endParaRPr lang="en-AU"/>
          </a:p>
        </p:txBody>
      </p:sp>
      <p:sp>
        <p:nvSpPr>
          <p:cNvPr id="25604"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5605" name="Rectangle 5"/>
          <p:cNvSpPr>
            <a:spLocks noGrp="1" noChangeArrowheads="1"/>
          </p:cNvSpPr>
          <p:nvPr>
            <p:ph type="body" sz="quarter" idx="3"/>
          </p:nvPr>
        </p:nvSpPr>
        <p:spPr bwMode="auto">
          <a:xfrm>
            <a:off x="711200"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t" anchorCtr="0" compatLnSpc="1">
            <a:prstTxWarp prst="textNoShape">
              <a:avLst/>
            </a:prstTxWarp>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p>
        </p:txBody>
      </p:sp>
      <p:sp>
        <p:nvSpPr>
          <p:cNvPr id="25606" name="Rectangle 6"/>
          <p:cNvSpPr>
            <a:spLocks noGrp="1" noChangeArrowheads="1"/>
          </p:cNvSpPr>
          <p:nvPr>
            <p:ph type="ftr" sz="quarter" idx="4"/>
          </p:nvPr>
        </p:nvSpPr>
        <p:spPr bwMode="auto">
          <a:xfrm>
            <a:off x="0"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defTabSz="990600">
              <a:spcBef>
                <a:spcPct val="0"/>
              </a:spcBef>
              <a:buFontTx/>
              <a:buNone/>
              <a:defRPr sz="900" b="0"/>
            </a:lvl1pPr>
          </a:lstStyle>
          <a:p>
            <a:r>
              <a:rPr lang="en-AU"/>
              <a:t>IBM Confidential</a:t>
            </a:r>
          </a:p>
        </p:txBody>
      </p:sp>
      <p:sp>
        <p:nvSpPr>
          <p:cNvPr id="25607" name="Rectangle 7"/>
          <p:cNvSpPr>
            <a:spLocks noGrp="1" noChangeArrowheads="1"/>
          </p:cNvSpPr>
          <p:nvPr>
            <p:ph type="sldNum" sz="quarter" idx="5"/>
          </p:nvPr>
        </p:nvSpPr>
        <p:spPr bwMode="auto">
          <a:xfrm>
            <a:off x="4022725" y="9721850"/>
            <a:ext cx="3078163"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67" tIns="49533" rIns="99067" bIns="49533" numCol="1" anchor="b" anchorCtr="0" compatLnSpc="1">
            <a:prstTxWarp prst="textNoShape">
              <a:avLst/>
            </a:prstTxWarp>
          </a:bodyPr>
          <a:lstStyle>
            <a:lvl1pPr algn="r" defTabSz="990600">
              <a:spcBef>
                <a:spcPct val="0"/>
              </a:spcBef>
              <a:buFontTx/>
              <a:buNone/>
              <a:defRPr sz="900" b="0"/>
            </a:lvl1pPr>
          </a:lstStyle>
          <a:p>
            <a:fld id="{6814AFF1-1F31-48CC-9BA4-727433E33616}" type="slidenum">
              <a:rPr lang="en-AU"/>
              <a:pPr/>
              <a:t>‹#›</a:t>
            </a:fld>
            <a:endParaRPr lang="en-AU"/>
          </a:p>
        </p:txBody>
      </p:sp>
    </p:spTree>
    <p:extLst>
      <p:ext uri="{BB962C8B-B14F-4D97-AF65-F5344CB8AC3E}">
        <p14:creationId xmlns:p14="http://schemas.microsoft.com/office/powerpoint/2010/main" val="2720056081"/>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0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9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8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lstStyle/>
          <a:p>
            <a:endParaRPr lang="en-AU"/>
          </a:p>
        </p:txBody>
      </p:sp>
      <p:sp>
        <p:nvSpPr>
          <p:cNvPr id="4" name="Footer Placeholder 3"/>
          <p:cNvSpPr>
            <a:spLocks noGrp="1"/>
          </p:cNvSpPr>
          <p:nvPr>
            <p:ph type="ftr" sz="quarter" idx="10"/>
          </p:nvPr>
        </p:nvSpPr>
        <p:spPr/>
        <p:txBody>
          <a:bodyPr/>
          <a:lstStyle/>
          <a:p>
            <a:r>
              <a:rPr lang="en-AU"/>
              <a:t>IBM Confidential</a:t>
            </a:r>
          </a:p>
        </p:txBody>
      </p:sp>
      <p:sp>
        <p:nvSpPr>
          <p:cNvPr id="5" name="Slide Number Placeholder 4"/>
          <p:cNvSpPr>
            <a:spLocks noGrp="1"/>
          </p:cNvSpPr>
          <p:nvPr>
            <p:ph type="sldNum" sz="quarter" idx="11"/>
          </p:nvPr>
        </p:nvSpPr>
        <p:spPr/>
        <p:txBody>
          <a:bodyPr/>
          <a:lstStyle/>
          <a:p>
            <a:fld id="{6814AFF1-1F31-48CC-9BA4-727433E33616}" type="slidenum">
              <a:rPr lang="en-AU" smtClean="0"/>
              <a:pPr/>
              <a:t>1</a:t>
            </a:fld>
            <a:endParaRPr lang="en-AU"/>
          </a:p>
        </p:txBody>
      </p:sp>
    </p:spTree>
    <p:extLst>
      <p:ext uri="{BB962C8B-B14F-4D97-AF65-F5344CB8AC3E}">
        <p14:creationId xmlns:p14="http://schemas.microsoft.com/office/powerpoint/2010/main" val="328776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10"/>
          </p:nvPr>
        </p:nvSpPr>
        <p:spPr/>
        <p:txBody>
          <a:bodyPr/>
          <a:lstStyle/>
          <a:p>
            <a:r>
              <a:rPr lang="en-AU"/>
              <a:t>IBM Confidential</a:t>
            </a:r>
          </a:p>
        </p:txBody>
      </p:sp>
      <p:sp>
        <p:nvSpPr>
          <p:cNvPr id="5" name="Slide Number Placeholder 4"/>
          <p:cNvSpPr>
            <a:spLocks noGrp="1"/>
          </p:cNvSpPr>
          <p:nvPr>
            <p:ph type="sldNum" sz="quarter" idx="11"/>
          </p:nvPr>
        </p:nvSpPr>
        <p:spPr/>
        <p:txBody>
          <a:bodyPr/>
          <a:lstStyle/>
          <a:p>
            <a:fld id="{6814AFF1-1F31-48CC-9BA4-727433E33616}" type="slidenum">
              <a:rPr lang="en-AU" smtClean="0"/>
              <a:pPr/>
              <a:t>15</a:t>
            </a:fld>
            <a:endParaRPr lang="en-AU"/>
          </a:p>
        </p:txBody>
      </p:sp>
    </p:spTree>
    <p:extLst>
      <p:ext uri="{BB962C8B-B14F-4D97-AF65-F5344CB8AC3E}">
        <p14:creationId xmlns:p14="http://schemas.microsoft.com/office/powerpoint/2010/main" val="2763613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Footer Placeholder 3"/>
          <p:cNvSpPr>
            <a:spLocks noGrp="1"/>
          </p:cNvSpPr>
          <p:nvPr>
            <p:ph type="ftr" sz="quarter" idx="10"/>
          </p:nvPr>
        </p:nvSpPr>
        <p:spPr/>
        <p:txBody>
          <a:bodyPr/>
          <a:lstStyle/>
          <a:p>
            <a:r>
              <a:rPr lang="en-AU"/>
              <a:t>IBM Confidential</a:t>
            </a:r>
          </a:p>
        </p:txBody>
      </p:sp>
      <p:sp>
        <p:nvSpPr>
          <p:cNvPr id="5" name="Slide Number Placeholder 4"/>
          <p:cNvSpPr>
            <a:spLocks noGrp="1"/>
          </p:cNvSpPr>
          <p:nvPr>
            <p:ph type="sldNum" sz="quarter" idx="11"/>
          </p:nvPr>
        </p:nvSpPr>
        <p:spPr/>
        <p:txBody>
          <a:bodyPr/>
          <a:lstStyle/>
          <a:p>
            <a:fld id="{6814AFF1-1F31-48CC-9BA4-727433E33616}" type="slidenum">
              <a:rPr lang="en-AU" smtClean="0"/>
              <a:pPr/>
              <a:t>16</a:t>
            </a:fld>
            <a:endParaRPr lang="en-AU"/>
          </a:p>
        </p:txBody>
      </p:sp>
    </p:spTree>
    <p:extLst>
      <p:ext uri="{BB962C8B-B14F-4D97-AF65-F5344CB8AC3E}">
        <p14:creationId xmlns:p14="http://schemas.microsoft.com/office/powerpoint/2010/main" val="3678627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AU"/>
              <a:t>IBM Confidential</a:t>
            </a:r>
          </a:p>
        </p:txBody>
      </p:sp>
      <p:sp>
        <p:nvSpPr>
          <p:cNvPr id="523266" name="Rectangle 2"/>
          <p:cNvSpPr>
            <a:spLocks noGrp="1" noRot="1" noChangeAspect="1" noChangeArrowheads="1" noTextEdit="1"/>
          </p:cNvSpPr>
          <p:nvPr>
            <p:ph type="sldImg"/>
          </p:nvPr>
        </p:nvSpPr>
        <p:spPr>
          <a:xfrm>
            <a:off x="144463" y="768350"/>
            <a:ext cx="6818312" cy="3836988"/>
          </a:xfrm>
          <a:ln/>
        </p:spPr>
      </p:sp>
      <p:sp>
        <p:nvSpPr>
          <p:cNvPr id="5232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62742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43637"/>
          <a:stretch/>
        </p:blipFill>
        <p:spPr>
          <a:xfrm>
            <a:off x="0" y="0"/>
            <a:ext cx="12192000" cy="4581128"/>
          </a:xfrm>
          <a:prstGeom prst="rect">
            <a:avLst/>
          </a:prstGeom>
        </p:spPr>
      </p:pic>
      <p:sp>
        <p:nvSpPr>
          <p:cNvPr id="207901" name="Rectangle 29"/>
          <p:cNvSpPr>
            <a:spLocks noGrp="1" noChangeArrowheads="1"/>
          </p:cNvSpPr>
          <p:nvPr>
            <p:ph type="ctrTitle"/>
          </p:nvPr>
        </p:nvSpPr>
        <p:spPr>
          <a:xfrm>
            <a:off x="335361" y="3089636"/>
            <a:ext cx="11589940" cy="699404"/>
          </a:xfrm>
          <a:solidFill>
            <a:srgbClr val="00B0F0">
              <a:alpha val="30000"/>
            </a:srgbClr>
          </a:solidFill>
          <a:extLst/>
        </p:spPr>
        <p:txBody>
          <a:bodyPr lIns="91440" tIns="72000" rIns="91440" bIns="72000" anchor="b">
            <a:spAutoFit/>
          </a:bodyPr>
          <a:lstStyle>
            <a:lvl1pPr>
              <a:spcBef>
                <a:spcPct val="20000"/>
              </a:spcBef>
              <a:defRPr sz="3600">
                <a:solidFill>
                  <a:schemeClr val="bg1"/>
                </a:solidFill>
                <a:latin typeface="+mj-lt"/>
              </a:defRPr>
            </a:lvl1pPr>
          </a:lstStyle>
          <a:p>
            <a:pPr lvl="0"/>
            <a:r>
              <a:rPr lang="en-US" noProof="0"/>
              <a:t>Click to edit Master title style</a:t>
            </a:r>
            <a:endParaRPr lang="en-AU" noProof="0" dirty="0"/>
          </a:p>
        </p:txBody>
      </p:sp>
      <p:sp>
        <p:nvSpPr>
          <p:cNvPr id="207902" name="Rectangle 30"/>
          <p:cNvSpPr>
            <a:spLocks noGrp="1" noChangeArrowheads="1"/>
          </p:cNvSpPr>
          <p:nvPr>
            <p:ph type="subTitle" idx="1"/>
          </p:nvPr>
        </p:nvSpPr>
        <p:spPr>
          <a:xfrm>
            <a:off x="435504" y="4797152"/>
            <a:ext cx="7196667" cy="749300"/>
          </a:xfrm>
        </p:spPr>
        <p:txBody>
          <a:bodyPr lIns="91440" rIns="91440"/>
          <a:lstStyle>
            <a:lvl1pPr marL="0" indent="0">
              <a:spcBef>
                <a:spcPct val="20000"/>
              </a:spcBef>
              <a:buFont typeface="Wingdings" panose="05000000000000000000" pitchFamily="2" charset="2"/>
              <a:buNone/>
              <a:defRPr sz="1200">
                <a:solidFill>
                  <a:schemeClr val="bg2"/>
                </a:solidFill>
              </a:defRPr>
            </a:lvl1pPr>
          </a:lstStyle>
          <a:p>
            <a:pPr lvl="0"/>
            <a:r>
              <a:rPr lang="en-US" noProof="0"/>
              <a:t>Click to edit Master subtitle style</a:t>
            </a:r>
            <a:endParaRPr lang="en-AU" noProof="0"/>
          </a:p>
        </p:txBody>
      </p:sp>
      <p:sp>
        <p:nvSpPr>
          <p:cNvPr id="2" name="Date Placeholder 1"/>
          <p:cNvSpPr>
            <a:spLocks noGrp="1"/>
          </p:cNvSpPr>
          <p:nvPr>
            <p:ph type="dt" sz="half" idx="10"/>
          </p:nvPr>
        </p:nvSpPr>
        <p:spPr/>
        <p:txBody>
          <a:bodyPr/>
          <a:lstStyle/>
          <a:p>
            <a:pPr>
              <a:spcBef>
                <a:spcPct val="0"/>
              </a:spcBef>
              <a:buFontTx/>
              <a:buNone/>
            </a:pPr>
            <a:fld id="{098E7C68-8D50-4B7E-A9B7-9B68D46BEE65}" type="datetime4">
              <a:rPr lang="en-AU" smtClean="0"/>
              <a:t>15 January 2018</a:t>
            </a:fld>
            <a:endParaRPr lang="en-AU"/>
          </a:p>
        </p:txBody>
      </p:sp>
      <p:sp>
        <p:nvSpPr>
          <p:cNvPr id="3" name="Footer Placeholder 2"/>
          <p:cNvSpPr>
            <a:spLocks noGrp="1"/>
          </p:cNvSpPr>
          <p:nvPr>
            <p:ph type="ftr" sz="quarter" idx="11"/>
          </p:nvPr>
        </p:nvSpPr>
        <p:spPr/>
        <p:txBody>
          <a:bodyPr/>
          <a:lstStyle/>
          <a:p>
            <a:r>
              <a:rPr lang="en-US"/>
              <a:t>IBM Services Platform with Watson   |   IBM Confidential </a:t>
            </a:r>
            <a:endParaRPr lang="en-AU" dirty="0"/>
          </a:p>
        </p:txBody>
      </p:sp>
      <p:pic>
        <p:nvPicPr>
          <p:cNvPr id="9" name="Picture 46" descr="blue-tri-colo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1370418" y="6413773"/>
            <a:ext cx="6302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2311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b" anchorCtr="0" compatLnSpc="1">
            <a:prstTxWarp prst="textNoShape">
              <a:avLst/>
            </a:prstTxWarp>
          </a:bodyPr>
          <a:lstStyle>
            <a:lvl1pPr>
              <a:defRPr lang="en-AU"/>
            </a:lvl1pPr>
          </a:lstStyle>
          <a:p>
            <a:pPr lvl="0"/>
            <a:r>
              <a:rPr lang="en-US"/>
              <a:t>Click to edit Master title style</a:t>
            </a:r>
            <a:endParaRPr lang="en-AU"/>
          </a:p>
        </p:txBody>
      </p:sp>
      <p:sp>
        <p:nvSpPr>
          <p:cNvPr id="3" name="Picture Placeholder 2"/>
          <p:cNvSpPr>
            <a:spLocks noGrp="1"/>
          </p:cNvSpPr>
          <p:nvPr>
            <p:ph type="pic" idx="1"/>
          </p:nvPr>
        </p:nvSpPr>
        <p:spPr>
          <a:xfrm>
            <a:off x="5183717" y="987426"/>
            <a:ext cx="6172200" cy="4873625"/>
          </a:xfrm>
        </p:spPr>
        <p:txBody>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D0AE44B3-4F8A-4E9B-A58D-371D3A0B9991}"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591F0299-0AB2-4B65-82C4-1E9F939388DF}" type="datetime4">
              <a:rPr lang="en-AU" smtClean="0"/>
              <a:t>15 January 2018</a:t>
            </a:fld>
            <a:endParaRPr lang="en-AU"/>
          </a:p>
        </p:txBody>
      </p:sp>
    </p:spTree>
    <p:extLst>
      <p:ext uri="{BB962C8B-B14F-4D97-AF65-F5344CB8AC3E}">
        <p14:creationId xmlns:p14="http://schemas.microsoft.com/office/powerpoint/2010/main" val="3786222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55DCD78A-1104-4E7D-9103-562335778055}"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0D9F80EB-08BE-4F18-86CD-9EBCA219FBB9}" type="datetime4">
              <a:rPr lang="en-AU" smtClean="0"/>
              <a:t>15 January 2018</a:t>
            </a:fld>
            <a:endParaRPr lang="en-AU"/>
          </a:p>
        </p:txBody>
      </p:sp>
    </p:spTree>
    <p:extLst>
      <p:ext uri="{BB962C8B-B14F-4D97-AF65-F5344CB8AC3E}">
        <p14:creationId xmlns:p14="http://schemas.microsoft.com/office/powerpoint/2010/main" val="2315216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61967" y="457200"/>
            <a:ext cx="2863851" cy="59436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366185" y="457200"/>
            <a:ext cx="8392583" cy="5943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87DEDA7A-7A7A-4A79-981B-7ABF84C67D91}"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F79C65FA-90C8-4B38-890C-3E0F64124C97}" type="datetime4">
              <a:rPr lang="en-AU" smtClean="0"/>
              <a:t>15 January 2018</a:t>
            </a:fld>
            <a:endParaRPr lang="en-AU"/>
          </a:p>
        </p:txBody>
      </p:sp>
    </p:spTree>
    <p:extLst>
      <p:ext uri="{BB962C8B-B14F-4D97-AF65-F5344CB8AC3E}">
        <p14:creationId xmlns:p14="http://schemas.microsoft.com/office/powerpoint/2010/main" val="81402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0C426F34-4EC7-4C3E-BCC5-CCD747DD43EB}"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AB4CB440-2E3C-4AB6-9C9A-0E31BCA90871}" type="datetime4">
              <a:rPr lang="en-AU" smtClean="0"/>
              <a:t>15 January 2018</a:t>
            </a:fld>
            <a:endParaRPr lang="en-AU"/>
          </a:p>
        </p:txBody>
      </p:sp>
    </p:spTree>
    <p:extLst>
      <p:ext uri="{BB962C8B-B14F-4D97-AF65-F5344CB8AC3E}">
        <p14:creationId xmlns:p14="http://schemas.microsoft.com/office/powerpoint/2010/main" val="1766274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66184" y="1371600"/>
            <a:ext cx="5628216"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97601" y="1371600"/>
            <a:ext cx="5628217" cy="502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53BF36C5-3F2D-4140-BCC5-6F781703DFDF}"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762B6C73-2778-4E37-BC93-E8B84F9F0ABA}" type="datetime4">
              <a:rPr lang="en-AU" smtClean="0"/>
              <a:t>15 January 2018</a:t>
            </a:fld>
            <a:endParaRPr lang="en-AU"/>
          </a:p>
        </p:txBody>
      </p:sp>
    </p:spTree>
    <p:extLst>
      <p:ext uri="{BB962C8B-B14F-4D97-AF65-F5344CB8AC3E}">
        <p14:creationId xmlns:p14="http://schemas.microsoft.com/office/powerpoint/2010/main" val="163543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Header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US"/>
              <a:t>IBM Services Platform with Watson   |   IBM Confidential </a:t>
            </a:r>
            <a:endParaRPr lang="en-AU" dirty="0"/>
          </a:p>
        </p:txBody>
      </p:sp>
      <p:sp>
        <p:nvSpPr>
          <p:cNvPr id="4" name="Slide Number Placeholder 3"/>
          <p:cNvSpPr>
            <a:spLocks noGrp="1"/>
          </p:cNvSpPr>
          <p:nvPr>
            <p:ph type="sldNum" sz="quarter" idx="11"/>
          </p:nvPr>
        </p:nvSpPr>
        <p:spPr/>
        <p:txBody>
          <a:bodyPr/>
          <a:lstStyle/>
          <a:p>
            <a:fld id="{4EA52503-4869-4E94-93FA-405D01696FD2}" type="slidenum">
              <a:rPr lang="en-AU" smtClean="0"/>
              <a:pPr/>
              <a:t>‹#›</a:t>
            </a:fld>
            <a:endParaRPr lang="en-AU"/>
          </a:p>
        </p:txBody>
      </p:sp>
      <p:sp>
        <p:nvSpPr>
          <p:cNvPr id="5" name="Content Placeholder 2"/>
          <p:cNvSpPr>
            <a:spLocks noGrp="1"/>
          </p:cNvSpPr>
          <p:nvPr>
            <p:ph idx="1"/>
          </p:nvPr>
        </p:nvSpPr>
        <p:spPr>
          <a:xfrm>
            <a:off x="366185" y="2002384"/>
            <a:ext cx="11459633" cy="43984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2"/>
          <p:cNvSpPr>
            <a:spLocks noGrp="1"/>
          </p:cNvSpPr>
          <p:nvPr>
            <p:ph type="body" idx="12"/>
          </p:nvPr>
        </p:nvSpPr>
        <p:spPr>
          <a:xfrm>
            <a:off x="366185" y="1380952"/>
            <a:ext cx="11459633" cy="535880"/>
          </a:xfrm>
        </p:spPr>
        <p:txBody>
          <a:bodyPr anchor="ctr"/>
          <a:lstStyle>
            <a:lvl1pPr marL="0" indent="0" algn="ctr">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3"/>
          </p:nvPr>
        </p:nvSpPr>
        <p:spPr/>
        <p:txBody>
          <a:bodyPr/>
          <a:lstStyle/>
          <a:p>
            <a:pPr>
              <a:spcBef>
                <a:spcPct val="0"/>
              </a:spcBef>
              <a:buFontTx/>
              <a:buNone/>
            </a:pPr>
            <a:fld id="{2EF5CAB5-3028-4A3A-B3E4-1461172A2927}" type="datetime4">
              <a:rPr lang="en-AU" smtClean="0"/>
              <a:t>15 January 2018</a:t>
            </a:fld>
            <a:endParaRPr lang="en-AU"/>
          </a:p>
        </p:txBody>
      </p:sp>
    </p:spTree>
    <p:extLst>
      <p:ext uri="{BB962C8B-B14F-4D97-AF65-F5344CB8AC3E}">
        <p14:creationId xmlns:p14="http://schemas.microsoft.com/office/powerpoint/2010/main" val="329783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6185" y="1380952"/>
            <a:ext cx="5632449"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66185" y="2002384"/>
            <a:ext cx="5632449"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380952"/>
            <a:ext cx="5653617" cy="535880"/>
          </a:xfrm>
        </p:spPr>
        <p:txBody>
          <a:bodyPr anchor="ctr"/>
          <a:lstStyle>
            <a:lvl1pPr marL="0" indent="0">
              <a:buNone/>
              <a:defRPr sz="18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002384"/>
            <a:ext cx="5653616" cy="43789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Footer Placeholder 6"/>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8" name="Slide Number Placeholder 7"/>
          <p:cNvSpPr>
            <a:spLocks noGrp="1"/>
          </p:cNvSpPr>
          <p:nvPr>
            <p:ph type="sldNum" sz="quarter" idx="11"/>
          </p:nvPr>
        </p:nvSpPr>
        <p:spPr/>
        <p:txBody>
          <a:bodyPr/>
          <a:lstStyle>
            <a:lvl1pPr>
              <a:defRPr/>
            </a:lvl1pPr>
          </a:lstStyle>
          <a:p>
            <a:fld id="{B812F632-BE5C-472F-9383-FF7B0E3F484F}" type="slidenum">
              <a:rPr lang="en-AU" smtClean="0"/>
              <a:pPr/>
              <a:t>‹#›</a:t>
            </a:fld>
            <a:endParaRPr lang="en-AU"/>
          </a:p>
        </p:txBody>
      </p:sp>
      <p:sp>
        <p:nvSpPr>
          <p:cNvPr id="10" name="Title 1"/>
          <p:cNvSpPr>
            <a:spLocks noGrp="1"/>
          </p:cNvSpPr>
          <p:nvPr>
            <p:ph type="title"/>
          </p:nvPr>
        </p:nvSpPr>
        <p:spPr>
          <a:xfrm>
            <a:off x="366185" y="457200"/>
            <a:ext cx="11459633" cy="838200"/>
          </a:xfrm>
        </p:spPr>
        <p:txBody>
          <a:bodyPr/>
          <a:lstStyle/>
          <a:p>
            <a:r>
              <a:rPr lang="en-US"/>
              <a:t>Click to edit Master title style</a:t>
            </a:r>
            <a:endParaRPr lang="en-AU"/>
          </a:p>
        </p:txBody>
      </p:sp>
      <p:sp>
        <p:nvSpPr>
          <p:cNvPr id="2" name="Date Placeholder 1"/>
          <p:cNvSpPr>
            <a:spLocks noGrp="1"/>
          </p:cNvSpPr>
          <p:nvPr>
            <p:ph type="dt" sz="half" idx="12"/>
          </p:nvPr>
        </p:nvSpPr>
        <p:spPr/>
        <p:txBody>
          <a:bodyPr/>
          <a:lstStyle/>
          <a:p>
            <a:pPr>
              <a:spcBef>
                <a:spcPct val="0"/>
              </a:spcBef>
              <a:buFontTx/>
              <a:buNone/>
            </a:pPr>
            <a:fld id="{BFB658EC-05D1-46E9-98E6-AE3748BC9A0E}" type="datetime4">
              <a:rPr lang="en-AU" smtClean="0"/>
              <a:t>15 January 2018</a:t>
            </a:fld>
            <a:endParaRPr lang="en-AU"/>
          </a:p>
        </p:txBody>
      </p:sp>
    </p:spTree>
    <p:extLst>
      <p:ext uri="{BB962C8B-B14F-4D97-AF65-F5344CB8AC3E}">
        <p14:creationId xmlns:p14="http://schemas.microsoft.com/office/powerpoint/2010/main" val="1984248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4" name="Slide Number Placeholder 3"/>
          <p:cNvSpPr>
            <a:spLocks noGrp="1"/>
          </p:cNvSpPr>
          <p:nvPr>
            <p:ph type="sldNum" sz="quarter" idx="11"/>
          </p:nvPr>
        </p:nvSpPr>
        <p:spPr/>
        <p:txBody>
          <a:bodyPr/>
          <a:lstStyle>
            <a:lvl1pPr>
              <a:defRPr/>
            </a:lvl1pPr>
          </a:lstStyle>
          <a:p>
            <a:fld id="{F0FFBA74-A297-476A-9576-5FA25982D35F}" type="slidenum">
              <a:rPr lang="en-AU" smtClean="0"/>
              <a:pPr/>
              <a:t>‹#›</a:t>
            </a:fld>
            <a:endParaRPr lang="en-AU"/>
          </a:p>
        </p:txBody>
      </p:sp>
      <p:sp>
        <p:nvSpPr>
          <p:cNvPr id="5" name="Date Placeholder 4"/>
          <p:cNvSpPr>
            <a:spLocks noGrp="1"/>
          </p:cNvSpPr>
          <p:nvPr>
            <p:ph type="dt" sz="half" idx="12"/>
          </p:nvPr>
        </p:nvSpPr>
        <p:spPr/>
        <p:txBody>
          <a:bodyPr/>
          <a:lstStyle/>
          <a:p>
            <a:pPr>
              <a:spcBef>
                <a:spcPct val="0"/>
              </a:spcBef>
              <a:buFontTx/>
              <a:buNone/>
            </a:pPr>
            <a:fld id="{5D8392CB-0E97-4F69-8464-1E461B17DAE9}" type="datetime4">
              <a:rPr lang="en-AU" smtClean="0"/>
              <a:t>15 January 2018</a:t>
            </a:fld>
            <a:endParaRPr lang="en-AU"/>
          </a:p>
        </p:txBody>
      </p:sp>
    </p:spTree>
    <p:extLst>
      <p:ext uri="{BB962C8B-B14F-4D97-AF65-F5344CB8AC3E}">
        <p14:creationId xmlns:p14="http://schemas.microsoft.com/office/powerpoint/2010/main" val="2413162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3" name="Slide Number Placeholder 2"/>
          <p:cNvSpPr>
            <a:spLocks noGrp="1"/>
          </p:cNvSpPr>
          <p:nvPr>
            <p:ph type="sldNum" sz="quarter" idx="11"/>
          </p:nvPr>
        </p:nvSpPr>
        <p:spPr/>
        <p:txBody>
          <a:bodyPr/>
          <a:lstStyle>
            <a:lvl1pPr>
              <a:defRPr/>
            </a:lvl1pPr>
          </a:lstStyle>
          <a:p>
            <a:fld id="{4C4A9466-A77D-41D3-AAA1-27D358BB5A9E}" type="slidenum">
              <a:rPr lang="en-AU" smtClean="0"/>
              <a:pPr/>
              <a:t>‹#›</a:t>
            </a:fld>
            <a:endParaRPr lang="en-AU"/>
          </a:p>
        </p:txBody>
      </p:sp>
      <p:sp>
        <p:nvSpPr>
          <p:cNvPr id="4" name="Date Placeholder 3"/>
          <p:cNvSpPr>
            <a:spLocks noGrp="1"/>
          </p:cNvSpPr>
          <p:nvPr>
            <p:ph type="dt" sz="half" idx="12"/>
          </p:nvPr>
        </p:nvSpPr>
        <p:spPr/>
        <p:txBody>
          <a:bodyPr/>
          <a:lstStyle/>
          <a:p>
            <a:pPr>
              <a:spcBef>
                <a:spcPct val="0"/>
              </a:spcBef>
              <a:buFontTx/>
              <a:buNone/>
            </a:pPr>
            <a:fld id="{2DAA39C2-F3C5-4388-B053-C1CE1B8C384C}" type="datetime4">
              <a:rPr lang="en-AU" smtClean="0"/>
              <a:t>15 January 2018</a:t>
            </a:fld>
            <a:endParaRPr lang="en-AU"/>
          </a:p>
        </p:txBody>
      </p:sp>
    </p:spTree>
    <p:extLst>
      <p:ext uri="{BB962C8B-B14F-4D97-AF65-F5344CB8AC3E}">
        <p14:creationId xmlns:p14="http://schemas.microsoft.com/office/powerpoint/2010/main" val="1335848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3200"/>
            </a:lvl1pPr>
          </a:lstStyle>
          <a:p>
            <a:r>
              <a:rPr lang="en-US"/>
              <a:t>Click to edit Master title style</a:t>
            </a:r>
            <a:endParaRPr lang="en-AU"/>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Footer Placeholder 3"/>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5" name="Slide Number Placeholder 4"/>
          <p:cNvSpPr>
            <a:spLocks noGrp="1"/>
          </p:cNvSpPr>
          <p:nvPr>
            <p:ph type="sldNum" sz="quarter" idx="11"/>
          </p:nvPr>
        </p:nvSpPr>
        <p:spPr/>
        <p:txBody>
          <a:bodyPr/>
          <a:lstStyle>
            <a:lvl1pPr>
              <a:defRPr/>
            </a:lvl1pPr>
          </a:lstStyle>
          <a:p>
            <a:fld id="{FF6A1A84-C813-4E02-A296-3069673C8F78}" type="slidenum">
              <a:rPr lang="en-AU" smtClean="0"/>
              <a:pPr/>
              <a:t>‹#›</a:t>
            </a:fld>
            <a:endParaRPr lang="en-AU"/>
          </a:p>
        </p:txBody>
      </p:sp>
      <p:sp>
        <p:nvSpPr>
          <p:cNvPr id="6" name="Date Placeholder 5"/>
          <p:cNvSpPr>
            <a:spLocks noGrp="1"/>
          </p:cNvSpPr>
          <p:nvPr>
            <p:ph type="dt" sz="half" idx="12"/>
          </p:nvPr>
        </p:nvSpPr>
        <p:spPr/>
        <p:txBody>
          <a:bodyPr/>
          <a:lstStyle/>
          <a:p>
            <a:pPr>
              <a:spcBef>
                <a:spcPct val="0"/>
              </a:spcBef>
              <a:buFontTx/>
              <a:buNone/>
            </a:pPr>
            <a:fld id="{7C7B4D25-BBC4-459F-8870-E3B01B7C7459}" type="datetime4">
              <a:rPr lang="en-AU" smtClean="0"/>
              <a:t>15 January 2018</a:t>
            </a:fld>
            <a:endParaRPr lang="en-AU"/>
          </a:p>
        </p:txBody>
      </p:sp>
    </p:spTree>
    <p:extLst>
      <p:ext uri="{BB962C8B-B14F-4D97-AF65-F5344CB8AC3E}">
        <p14:creationId xmlns:p14="http://schemas.microsoft.com/office/powerpoint/2010/main" val="3655434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2200"/>
            </a:lvl1pPr>
          </a:lstStyle>
          <a:p>
            <a:r>
              <a:rPr lang="en-US"/>
              <a:t>Click to edit Master title style</a:t>
            </a:r>
            <a:endParaRPr lang="en-AU" dirty="0"/>
          </a:p>
        </p:txBody>
      </p:sp>
      <p:sp>
        <p:nvSpPr>
          <p:cNvPr id="3" name="Content Placeholder 2"/>
          <p:cNvSpPr>
            <a:spLocks noGrp="1"/>
          </p:cNvSpPr>
          <p:nvPr>
            <p:ph idx="1"/>
          </p:nvPr>
        </p:nvSpPr>
        <p:spPr>
          <a:xfrm>
            <a:off x="5183717" y="987426"/>
            <a:ext cx="6172200" cy="487362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AU"/>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a:t>IBM Services Platform with Watson   |   IBM Confidential </a:t>
            </a:r>
            <a:endParaRPr lang="en-AU"/>
          </a:p>
        </p:txBody>
      </p:sp>
      <p:sp>
        <p:nvSpPr>
          <p:cNvPr id="6" name="Slide Number Placeholder 5"/>
          <p:cNvSpPr>
            <a:spLocks noGrp="1"/>
          </p:cNvSpPr>
          <p:nvPr>
            <p:ph type="sldNum" sz="quarter" idx="11"/>
          </p:nvPr>
        </p:nvSpPr>
        <p:spPr/>
        <p:txBody>
          <a:bodyPr/>
          <a:lstStyle>
            <a:lvl1pPr>
              <a:defRPr/>
            </a:lvl1pPr>
          </a:lstStyle>
          <a:p>
            <a:fld id="{54C7A479-0848-4D66-A745-C35EDD708EC1}" type="slidenum">
              <a:rPr lang="en-AU" smtClean="0"/>
              <a:pPr/>
              <a:t>‹#›</a:t>
            </a:fld>
            <a:endParaRPr lang="en-AU"/>
          </a:p>
        </p:txBody>
      </p:sp>
      <p:sp>
        <p:nvSpPr>
          <p:cNvPr id="7" name="Date Placeholder 6"/>
          <p:cNvSpPr>
            <a:spLocks noGrp="1"/>
          </p:cNvSpPr>
          <p:nvPr>
            <p:ph type="dt" sz="half" idx="12"/>
          </p:nvPr>
        </p:nvSpPr>
        <p:spPr/>
        <p:txBody>
          <a:bodyPr/>
          <a:lstStyle/>
          <a:p>
            <a:pPr>
              <a:spcBef>
                <a:spcPct val="0"/>
              </a:spcBef>
              <a:buFontTx/>
              <a:buNone/>
            </a:pPr>
            <a:fld id="{E3C9D8D3-33A8-45D2-BEF8-EA17C3E2D224}" type="datetime4">
              <a:rPr lang="en-AU" smtClean="0"/>
              <a:t>15 January 2018</a:t>
            </a:fld>
            <a:endParaRPr lang="en-AU"/>
          </a:p>
        </p:txBody>
      </p:sp>
    </p:spTree>
    <p:extLst>
      <p:ext uri="{BB962C8B-B14F-4D97-AF65-F5344CB8AC3E}">
        <p14:creationId xmlns:p14="http://schemas.microsoft.com/office/powerpoint/2010/main" val="1577994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2" name="Rectangle 4"/>
          <p:cNvSpPr>
            <a:spLocks noGrp="1" noChangeArrowheads="1"/>
          </p:cNvSpPr>
          <p:nvPr>
            <p:ph type="title"/>
          </p:nvPr>
        </p:nvSpPr>
        <p:spPr bwMode="auto">
          <a:xfrm>
            <a:off x="366185" y="457200"/>
            <a:ext cx="1145963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Main Slide Title</a:t>
            </a:r>
          </a:p>
        </p:txBody>
      </p:sp>
      <p:sp>
        <p:nvSpPr>
          <p:cNvPr id="206853" name="Rectangle 5"/>
          <p:cNvSpPr>
            <a:spLocks noGrp="1" noChangeArrowheads="1"/>
          </p:cNvSpPr>
          <p:nvPr>
            <p:ph type="body" idx="1"/>
          </p:nvPr>
        </p:nvSpPr>
        <p:spPr bwMode="auto">
          <a:xfrm>
            <a:off x="366185" y="1371600"/>
            <a:ext cx="1145963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Level One</a:t>
            </a:r>
          </a:p>
          <a:p>
            <a:pPr lvl="1"/>
            <a:r>
              <a:rPr lang="en-AU" dirty="0"/>
              <a:t>Level Two</a:t>
            </a:r>
          </a:p>
          <a:p>
            <a:pPr lvl="2"/>
            <a:r>
              <a:rPr lang="en-AU" dirty="0"/>
              <a:t>Level Three</a:t>
            </a:r>
          </a:p>
          <a:p>
            <a:pPr lvl="3"/>
            <a:r>
              <a:rPr lang="en-AU" dirty="0"/>
              <a:t>Level Four</a:t>
            </a:r>
          </a:p>
          <a:p>
            <a:pPr lvl="4"/>
            <a:r>
              <a:rPr lang="en-AU" dirty="0"/>
              <a:t>Level Five</a:t>
            </a:r>
          </a:p>
        </p:txBody>
      </p:sp>
      <p:sp>
        <p:nvSpPr>
          <p:cNvPr id="206854" name="Rectangle 6"/>
          <p:cNvSpPr>
            <a:spLocks noGrp="1" noChangeArrowheads="1"/>
          </p:cNvSpPr>
          <p:nvPr>
            <p:ph type="ftr" sz="quarter" idx="3"/>
          </p:nvPr>
        </p:nvSpPr>
        <p:spPr bwMode="auto">
          <a:xfrm>
            <a:off x="911424" y="6534150"/>
            <a:ext cx="6238709"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lvl1pPr>
              <a:spcBef>
                <a:spcPct val="0"/>
              </a:spcBef>
              <a:buFontTx/>
              <a:buNone/>
              <a:defRPr sz="800" b="0">
                <a:latin typeface="+mn-lt"/>
              </a:defRPr>
            </a:lvl1pPr>
          </a:lstStyle>
          <a:p>
            <a:r>
              <a:rPr lang="en-US"/>
              <a:t>IBM Services Platform with Watson   |   IBM Confidential </a:t>
            </a:r>
            <a:endParaRPr lang="en-AU" dirty="0"/>
          </a:p>
        </p:txBody>
      </p:sp>
      <p:sp>
        <p:nvSpPr>
          <p:cNvPr id="206855" name="Rectangle 7"/>
          <p:cNvSpPr>
            <a:spLocks noGrp="1" noChangeArrowheads="1"/>
          </p:cNvSpPr>
          <p:nvPr>
            <p:ph type="sldNum" sz="quarter" idx="4"/>
          </p:nvPr>
        </p:nvSpPr>
        <p:spPr bwMode="auto">
          <a:xfrm>
            <a:off x="46567" y="6534150"/>
            <a:ext cx="76884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spcBef>
                <a:spcPct val="0"/>
              </a:spcBef>
              <a:buFontTx/>
              <a:buNone/>
              <a:defRPr sz="800" b="0">
                <a:latin typeface="+mn-lt"/>
              </a:defRPr>
            </a:lvl1pPr>
          </a:lstStyle>
          <a:p>
            <a:fld id="{4EA52503-4869-4E94-93FA-405D01696FD2}" type="slidenum">
              <a:rPr lang="en-AU" smtClean="0"/>
              <a:pPr/>
              <a:t>‹#›</a:t>
            </a:fld>
            <a:endParaRPr lang="en-AU"/>
          </a:p>
        </p:txBody>
      </p:sp>
      <p:sp>
        <p:nvSpPr>
          <p:cNvPr id="206858" name="Text Box 10"/>
          <p:cNvSpPr txBox="1">
            <a:spLocks noChangeArrowheads="1"/>
          </p:cNvSpPr>
          <p:nvPr/>
        </p:nvSpPr>
        <p:spPr bwMode="auto">
          <a:xfrm>
            <a:off x="9550401" y="6553201"/>
            <a:ext cx="23749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0"/>
              </a:spcBef>
              <a:buFontTx/>
              <a:buNone/>
            </a:pPr>
            <a:r>
              <a:rPr lang="en-AU" sz="800" b="0" dirty="0">
                <a:latin typeface="+mn-lt"/>
              </a:rPr>
              <a:t>© Copyright IBM Corporation 2017</a:t>
            </a:r>
          </a:p>
        </p:txBody>
      </p:sp>
      <p:sp>
        <p:nvSpPr>
          <p:cNvPr id="206871" name="Line 23"/>
          <p:cNvSpPr>
            <a:spLocks noChangeShapeType="1"/>
          </p:cNvSpPr>
          <p:nvPr/>
        </p:nvSpPr>
        <p:spPr bwMode="auto">
          <a:xfrm flipV="1">
            <a:off x="366185" y="404813"/>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400"/>
          </a:p>
        </p:txBody>
      </p:sp>
      <p:sp>
        <p:nvSpPr>
          <p:cNvPr id="10" name="Date Placeholder 3"/>
          <p:cNvSpPr>
            <a:spLocks noGrp="1"/>
          </p:cNvSpPr>
          <p:nvPr>
            <p:ph type="dt" sz="half" idx="2"/>
          </p:nvPr>
        </p:nvSpPr>
        <p:spPr>
          <a:xfrm>
            <a:off x="7177485" y="6534150"/>
            <a:ext cx="237490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800" b="0" smtClean="0">
                <a:latin typeface="+mn-lt"/>
              </a:defRPr>
            </a:lvl1pPr>
          </a:lstStyle>
          <a:p>
            <a:pPr>
              <a:spcBef>
                <a:spcPct val="0"/>
              </a:spcBef>
              <a:buFontTx/>
              <a:buNone/>
            </a:pPr>
            <a:fld id="{3CE11F78-28E4-42F7-84C5-EC088936D6DC}" type="datetime4">
              <a:rPr lang="en-AU" smtClean="0"/>
              <a:t>15 January 2018</a:t>
            </a:fld>
            <a:endParaRPr lang="en-AU"/>
          </a:p>
        </p:txBody>
      </p:sp>
      <p:sp>
        <p:nvSpPr>
          <p:cNvPr id="12" name="TextBox 11"/>
          <p:cNvSpPr txBox="1"/>
          <p:nvPr userDrawn="1"/>
        </p:nvSpPr>
        <p:spPr>
          <a:xfrm>
            <a:off x="407368" y="116890"/>
            <a:ext cx="2759858" cy="215444"/>
          </a:xfrm>
          <a:prstGeom prst="rect">
            <a:avLst/>
          </a:prstGeom>
          <a:noFill/>
        </p:spPr>
        <p:txBody>
          <a:bodyPr wrap="none" lIns="0" tIns="0" rIns="0" bIns="0" rtlCol="0" anchor="ctr" anchorCtr="0">
            <a:spAutoFit/>
          </a:bodyPr>
          <a:lstStyle/>
          <a:p>
            <a:pPr>
              <a:buNone/>
            </a:pPr>
            <a:r>
              <a:rPr lang="en-US" b="0" dirty="0">
                <a:latin typeface="+mn-lt"/>
              </a:rPr>
              <a:t>IBM</a:t>
            </a:r>
            <a:r>
              <a:rPr lang="en-US" baseline="0" dirty="0">
                <a:latin typeface="+mn-lt"/>
              </a:rPr>
              <a:t> Global Technology Services</a:t>
            </a:r>
            <a:endParaRPr lang="en-AU" dirty="0">
              <a:latin typeface="+mn-lt"/>
            </a:endParaRPr>
          </a:p>
        </p:txBody>
      </p:sp>
      <p:pic>
        <p:nvPicPr>
          <p:cNvPr id="14" name="Picture 46" descr="blue-tri-color-logo"/>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1154394" y="77069"/>
            <a:ext cx="63023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416324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9" r:id="rId3"/>
    <p:sldLayoutId id="2147483677" r:id="rId4"/>
    <p:sldLayoutId id="2147483670" r:id="rId5"/>
    <p:sldLayoutId id="2147483671" r:id="rId6"/>
    <p:sldLayoutId id="2147483672" r:id="rId7"/>
    <p:sldLayoutId id="2147483668" r:id="rId8"/>
    <p:sldLayoutId id="2147483673" r:id="rId9"/>
    <p:sldLayoutId id="2147483674" r:id="rId10"/>
    <p:sldLayoutId id="2147483675" r:id="rId11"/>
    <p:sldLayoutId id="2147483676" r:id="rId12"/>
  </p:sldLayoutIdLst>
  <p:hf hdr="0"/>
  <p:txStyles>
    <p:title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p:titleStyle>
    <p:body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image" Target="../media/image35.jpe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34.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2.xm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6.jpeg"/><Relationship Id="rId11" Type="http://schemas.openxmlformats.org/officeDocument/2006/relationships/image" Target="../media/image51.png"/><Relationship Id="rId5" Type="http://schemas.openxmlformats.org/officeDocument/2006/relationships/image" Target="../media/image45.jpeg"/><Relationship Id="rId15" Type="http://schemas.openxmlformats.org/officeDocument/2006/relationships/image" Target="../media/image55.png"/><Relationship Id="rId10" Type="http://schemas.openxmlformats.org/officeDocument/2006/relationships/image" Target="../media/image50.jpg"/><Relationship Id="rId4" Type="http://schemas.openxmlformats.org/officeDocument/2006/relationships/image" Target="../media/image27.png"/><Relationship Id="rId9" Type="http://schemas.openxmlformats.org/officeDocument/2006/relationships/image" Target="../media/image49.jpeg"/><Relationship Id="rId1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3-connections.ibm.com/files/form/anonymous/api/library/6b8737c5-c41d-4f9e-a446-b089fcc4fa34/document/63e55b91-3b12-4f1e-88fe-93844105a52e/media/Cirba%20Pricing%20Options%20for%20IBM%20Cloud.xlsx"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3-connections.ibm.com/files/form/anonymous/api/library/6b8737c5-c41d-4f9e-a446-b089fcc4fa34/document/63e55b91-3b12-4f1e-88fe-93844105a52e/media/Cirba%20Pricing%20Options%20for%20IBM%20Cloud.xlsx"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ibm.biz/SDIC-Densify" TargetMode="External"/><Relationship Id="rId2" Type="http://schemas.openxmlformats.org/officeDocument/2006/relationships/hyperlink" Target="https://w3.gsar.ibm.com/services/gsar/gda/sbb_details.xhtml?id=559" TargetMode="External"/><Relationship Id="rId1" Type="http://schemas.openxmlformats.org/officeDocument/2006/relationships/slideLayout" Target="../slideLayouts/slideLayout2.xml"/><Relationship Id="rId6" Type="http://schemas.openxmlformats.org/officeDocument/2006/relationships/hyperlink" Target="http://ibm.biz/SDIC-Trial" TargetMode="External"/><Relationship Id="rId5" Type="http://schemas.openxmlformats.org/officeDocument/2006/relationships/hyperlink" Target="http://www.densify.com/help/" TargetMode="External"/><Relationship Id="rId4" Type="http://schemas.openxmlformats.org/officeDocument/2006/relationships/hyperlink" Target="https://www.densify.com/partners/portal.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mailto:bbollinger@densify.com" TargetMode="External"/><Relationship Id="rId2" Type="http://schemas.openxmlformats.org/officeDocument/2006/relationships/hyperlink" Target="mailto:ctatham@densify.com" TargetMode="External"/><Relationship Id="rId1" Type="http://schemas.openxmlformats.org/officeDocument/2006/relationships/slideLayout" Target="../slideLayouts/slideLayout6.xml"/><Relationship Id="rId4" Type="http://schemas.openxmlformats.org/officeDocument/2006/relationships/hyperlink" Target="mailto:bbrown@densify.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www.densify.com/help/10.0.0/Content/Infrastructure_Requirements/Additional_Considerations.ht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65.jpeg"/><Relationship Id="rId4" Type="http://schemas.openxmlformats.org/officeDocument/2006/relationships/hyperlink" Target="http://www.ibm.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emf"/><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gif"/><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361" y="3089636"/>
            <a:ext cx="11589940" cy="1068736"/>
          </a:xfrm>
          <a:solidFill>
            <a:srgbClr val="00B0F0">
              <a:alpha val="60000"/>
            </a:srgbClr>
          </a:solidFill>
        </p:spPr>
        <p:txBody>
          <a:bodyPr anchor="t"/>
          <a:lstStyle/>
          <a:p>
            <a:r>
              <a:rPr lang="en-AU" sz="2400" dirty="0"/>
              <a:t>IBM Services Platform with Watson</a:t>
            </a:r>
            <a:br>
              <a:rPr lang="en-AU" dirty="0"/>
            </a:br>
            <a:r>
              <a:rPr lang="en-AU" dirty="0"/>
              <a:t>Software Defined Infrastructure Control (Densify)</a:t>
            </a:r>
          </a:p>
        </p:txBody>
      </p:sp>
      <p:sp>
        <p:nvSpPr>
          <p:cNvPr id="3" name="Subtitle 2"/>
          <p:cNvSpPr>
            <a:spLocks noGrp="1"/>
          </p:cNvSpPr>
          <p:nvPr>
            <p:ph type="subTitle" idx="1"/>
          </p:nvPr>
        </p:nvSpPr>
        <p:spPr/>
        <p:txBody>
          <a:bodyPr/>
          <a:lstStyle/>
          <a:p>
            <a:r>
              <a:rPr lang="en-AU" dirty="0"/>
              <a:t>Vicky Rose – Enterprise IT Transformation Advisor</a:t>
            </a:r>
          </a:p>
          <a:p>
            <a:r>
              <a:rPr lang="en-AU" dirty="0"/>
              <a:t>Jean-Claude </a:t>
            </a:r>
            <a:r>
              <a:rPr lang="en-AU" dirty="0" err="1"/>
              <a:t>Dispensa</a:t>
            </a:r>
            <a:r>
              <a:rPr lang="en-AU" dirty="0"/>
              <a:t> – IBM Distinguished Engineer</a:t>
            </a:r>
          </a:p>
          <a:p>
            <a:r>
              <a:rPr lang="en-AU" dirty="0"/>
              <a:t>Technology, Innovation and Automation – IBM Global Technology Services</a:t>
            </a:r>
          </a:p>
        </p:txBody>
      </p:sp>
      <p:sp>
        <p:nvSpPr>
          <p:cNvPr id="18" name="Date Placeholder 17"/>
          <p:cNvSpPr>
            <a:spLocks noGrp="1"/>
          </p:cNvSpPr>
          <p:nvPr>
            <p:ph type="dt" sz="half" idx="10"/>
          </p:nvPr>
        </p:nvSpPr>
        <p:spPr/>
        <p:txBody>
          <a:bodyPr/>
          <a:lstStyle/>
          <a:p>
            <a:pPr>
              <a:spcBef>
                <a:spcPct val="0"/>
              </a:spcBef>
              <a:buFontTx/>
              <a:buNone/>
            </a:pPr>
            <a:fld id="{BD112107-927B-4413-8D0B-F1705CA2851E}" type="datetime4">
              <a:rPr lang="en-AU" smtClean="0"/>
              <a:t>15 January 2018</a:t>
            </a:fld>
            <a:endParaRPr lang="en-AU" dirty="0"/>
          </a:p>
        </p:txBody>
      </p:sp>
      <p:sp>
        <p:nvSpPr>
          <p:cNvPr id="19" name="Footer Placeholder 18"/>
          <p:cNvSpPr>
            <a:spLocks noGrp="1"/>
          </p:cNvSpPr>
          <p:nvPr>
            <p:ph type="ftr" sz="quarter" idx="11"/>
          </p:nvPr>
        </p:nvSpPr>
        <p:spPr/>
        <p:txBody>
          <a:bodyPr/>
          <a:lstStyle/>
          <a:p>
            <a:r>
              <a:rPr lang="en-US"/>
              <a:t>IBM Services Platform with Watson   |   IBM Confidential </a:t>
            </a:r>
            <a:endParaRPr lang="en-AU" dirty="0"/>
          </a:p>
        </p:txBody>
      </p:sp>
    </p:spTree>
    <p:extLst>
      <p:ext uri="{BB962C8B-B14F-4D97-AF65-F5344CB8AC3E}">
        <p14:creationId xmlns:p14="http://schemas.microsoft.com/office/powerpoint/2010/main" val="874599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53611C-1008-43AB-905F-EAE9E81AFC50}"/>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745ECF3C-461C-4E2D-B931-79A50B369839}"/>
              </a:ext>
            </a:extLst>
          </p:cNvPr>
          <p:cNvSpPr>
            <a:spLocks noGrp="1"/>
          </p:cNvSpPr>
          <p:nvPr>
            <p:ph type="sldNum" sz="quarter" idx="11"/>
          </p:nvPr>
        </p:nvSpPr>
        <p:spPr/>
        <p:txBody>
          <a:bodyPr/>
          <a:lstStyle/>
          <a:p>
            <a:fld id="{0C426F34-4EC7-4C3E-BCC5-CCD747DD43EB}" type="slidenum">
              <a:rPr lang="en-AU" smtClean="0"/>
              <a:pPr/>
              <a:t>10</a:t>
            </a:fld>
            <a:endParaRPr lang="en-AU"/>
          </a:p>
        </p:txBody>
      </p:sp>
      <p:sp>
        <p:nvSpPr>
          <p:cNvPr id="6" name="Date Placeholder 5">
            <a:extLst>
              <a:ext uri="{FF2B5EF4-FFF2-40B4-BE49-F238E27FC236}">
                <a16:creationId xmlns:a16="http://schemas.microsoft.com/office/drawing/2014/main" id="{83130923-B101-44BA-B5BE-BF63C794788C}"/>
              </a:ext>
            </a:extLst>
          </p:cNvPr>
          <p:cNvSpPr>
            <a:spLocks noGrp="1"/>
          </p:cNvSpPr>
          <p:nvPr>
            <p:ph type="dt" sz="half" idx="12"/>
          </p:nvPr>
        </p:nvSpPr>
        <p:spPr/>
        <p:txBody>
          <a:bodyPr/>
          <a:lstStyle/>
          <a:p>
            <a:pPr>
              <a:spcBef>
                <a:spcPct val="0"/>
              </a:spcBef>
              <a:buFontTx/>
              <a:buNone/>
            </a:pPr>
            <a:fld id="{AB4CB440-2E3C-4AB6-9C9A-0E31BCA90871}" type="datetime4">
              <a:rPr lang="en-AU" smtClean="0"/>
              <a:t>15 January 2018</a:t>
            </a:fld>
            <a:endParaRPr lang="en-AU"/>
          </a:p>
        </p:txBody>
      </p:sp>
      <p:sp>
        <p:nvSpPr>
          <p:cNvPr id="7" name="Title 1">
            <a:extLst>
              <a:ext uri="{FF2B5EF4-FFF2-40B4-BE49-F238E27FC236}">
                <a16:creationId xmlns:a16="http://schemas.microsoft.com/office/drawing/2014/main" id="{4733D07C-3071-488D-B488-0DB9C92948C7}"/>
              </a:ext>
            </a:extLst>
          </p:cNvPr>
          <p:cNvSpPr txBox="1">
            <a:spLocks/>
          </p:cNvSpPr>
          <p:nvPr/>
        </p:nvSpPr>
        <p:spPr bwMode="auto">
          <a:xfrm>
            <a:off x="366185" y="476672"/>
            <a:ext cx="1145963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normAutofit/>
          </a:bodyPr>
          <a:lst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pPr>
              <a:buFontTx/>
              <a:buNone/>
            </a:pPr>
            <a:r>
              <a:rPr lang="en-US" b="0" dirty="0"/>
              <a:t>Progressive usage model</a:t>
            </a:r>
            <a:endParaRPr lang="en-CA" b="0" dirty="0"/>
          </a:p>
        </p:txBody>
      </p:sp>
      <p:grpSp>
        <p:nvGrpSpPr>
          <p:cNvPr id="8" name="Group 7">
            <a:extLst>
              <a:ext uri="{FF2B5EF4-FFF2-40B4-BE49-F238E27FC236}">
                <a16:creationId xmlns:a16="http://schemas.microsoft.com/office/drawing/2014/main" id="{12ED84FF-727F-454F-8F56-40242E42C12E}"/>
              </a:ext>
            </a:extLst>
          </p:cNvPr>
          <p:cNvGrpSpPr/>
          <p:nvPr/>
        </p:nvGrpSpPr>
        <p:grpSpPr>
          <a:xfrm>
            <a:off x="1703512" y="893309"/>
            <a:ext cx="8989506" cy="1694643"/>
            <a:chOff x="2075046" y="893309"/>
            <a:chExt cx="8989506" cy="1694643"/>
          </a:xfrm>
          <a:effectLst/>
        </p:grpSpPr>
        <p:sp>
          <p:nvSpPr>
            <p:cNvPr id="9" name="Rounded Rectangle 76">
              <a:extLst>
                <a:ext uri="{FF2B5EF4-FFF2-40B4-BE49-F238E27FC236}">
                  <a16:creationId xmlns:a16="http://schemas.microsoft.com/office/drawing/2014/main" id="{D04E2A33-E095-4D6C-AC17-C83EDA3C28C7}"/>
                </a:ext>
              </a:extLst>
            </p:cNvPr>
            <p:cNvSpPr/>
            <p:nvPr/>
          </p:nvSpPr>
          <p:spPr>
            <a:xfrm>
              <a:off x="2075046" y="893309"/>
              <a:ext cx="8989506" cy="1694643"/>
            </a:xfrm>
            <a:prstGeom prst="rect">
              <a:avLst/>
            </a:prstGeom>
            <a:solidFill>
              <a:schemeClr val="bg1"/>
            </a:solidFill>
            <a:ln w="285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 Box 2">
              <a:extLst>
                <a:ext uri="{FF2B5EF4-FFF2-40B4-BE49-F238E27FC236}">
                  <a16:creationId xmlns:a16="http://schemas.microsoft.com/office/drawing/2014/main" id="{B619AEC8-683C-4E7F-ABA7-E8BFE6A35654}"/>
                </a:ext>
              </a:extLst>
            </p:cNvPr>
            <p:cNvSpPr txBox="1">
              <a:spLocks noChangeArrowheads="1"/>
            </p:cNvSpPr>
            <p:nvPr/>
          </p:nvSpPr>
          <p:spPr bwMode="auto">
            <a:xfrm>
              <a:off x="6059754" y="2258006"/>
              <a:ext cx="2131212" cy="245432"/>
            </a:xfrm>
            <a:prstGeom prst="rect">
              <a:avLst/>
            </a:prstGeom>
            <a:noFill/>
            <a:ln>
              <a:noFill/>
            </a:ln>
            <a:extLst/>
          </p:spPr>
          <p:txBody>
            <a:bodyPr wrap="square" lIns="29701" tIns="14849" rIns="29701" bIns="14849">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a:spcBef>
                  <a:spcPct val="0"/>
                </a:spcBef>
                <a:buNone/>
              </a:pPr>
              <a:r>
                <a:rPr lang="en-US" altLang="en-US" sz="1400" dirty="0">
                  <a:solidFill>
                    <a:schemeClr val="accent1"/>
                  </a:solidFill>
                </a:rPr>
                <a:t>Daily/Weekly Digest</a:t>
              </a:r>
            </a:p>
          </p:txBody>
        </p:sp>
        <p:sp>
          <p:nvSpPr>
            <p:cNvPr id="11" name="Text Box 2">
              <a:extLst>
                <a:ext uri="{FF2B5EF4-FFF2-40B4-BE49-F238E27FC236}">
                  <a16:creationId xmlns:a16="http://schemas.microsoft.com/office/drawing/2014/main" id="{AF2F7058-067C-4BBF-9F5F-8D7D8654BCD8}"/>
                </a:ext>
              </a:extLst>
            </p:cNvPr>
            <p:cNvSpPr txBox="1">
              <a:spLocks noChangeArrowheads="1"/>
            </p:cNvSpPr>
            <p:nvPr/>
          </p:nvSpPr>
          <p:spPr bwMode="auto">
            <a:xfrm>
              <a:off x="8559145" y="2258006"/>
              <a:ext cx="2131212" cy="245432"/>
            </a:xfrm>
            <a:prstGeom prst="rect">
              <a:avLst/>
            </a:prstGeom>
            <a:noFill/>
            <a:ln>
              <a:noFill/>
            </a:ln>
            <a:extLst/>
          </p:spPr>
          <p:txBody>
            <a:bodyPr wrap="square" lIns="29701" tIns="14849" rIns="29701" bIns="14849">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a:spcBef>
                  <a:spcPct val="0"/>
                </a:spcBef>
                <a:buNone/>
              </a:pPr>
              <a:r>
                <a:rPr lang="en-US" altLang="en-US" sz="1400" dirty="0">
                  <a:solidFill>
                    <a:schemeClr val="accent1"/>
                  </a:solidFill>
                </a:rPr>
                <a:t>Monthly Report</a:t>
              </a:r>
            </a:p>
          </p:txBody>
        </p:sp>
        <p:pic>
          <p:nvPicPr>
            <p:cNvPr id="12" name="Picture 11" descr="C:\Users\bliou\AppData\Local\Temp\SNAGHTML1ae7bec1.PNG">
              <a:extLst>
                <a:ext uri="{FF2B5EF4-FFF2-40B4-BE49-F238E27FC236}">
                  <a16:creationId xmlns:a16="http://schemas.microsoft.com/office/drawing/2014/main" id="{DCFB3634-222B-45DD-85BA-DC4818F7171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003" b="52333"/>
            <a:stretch/>
          </p:blipFill>
          <p:spPr bwMode="auto">
            <a:xfrm>
              <a:off x="6731333" y="1012086"/>
              <a:ext cx="763822" cy="1178021"/>
            </a:xfrm>
            <a:prstGeom prst="rect">
              <a:avLst/>
            </a:prstGeom>
            <a:ln>
              <a:solidFill>
                <a:schemeClr val="tx1"/>
              </a:solidFill>
            </a:ln>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AD5C2138-4711-4CE5-8754-231FD9100C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4742"/>
            <a:stretch/>
          </p:blipFill>
          <p:spPr>
            <a:xfrm>
              <a:off x="9259225" y="1017755"/>
              <a:ext cx="765703" cy="1173424"/>
            </a:xfrm>
            <a:prstGeom prst="rect">
              <a:avLst/>
            </a:prstGeom>
            <a:ln>
              <a:solidFill>
                <a:schemeClr val="tx1"/>
              </a:solidFill>
            </a:ln>
            <a:effectLst/>
          </p:spPr>
        </p:pic>
        <p:pic>
          <p:nvPicPr>
            <p:cNvPr id="14" name="Picture 13">
              <a:extLst>
                <a:ext uri="{FF2B5EF4-FFF2-40B4-BE49-F238E27FC236}">
                  <a16:creationId xmlns:a16="http://schemas.microsoft.com/office/drawing/2014/main" id="{A7F96445-4DDB-4C6A-B784-58E5AFCB96EF}"/>
                </a:ext>
              </a:extLst>
            </p:cNvPr>
            <p:cNvPicPr>
              <a:picLocks noChangeAspect="1"/>
            </p:cNvPicPr>
            <p:nvPr/>
          </p:nvPicPr>
          <p:blipFill>
            <a:blip r:embed="rId4"/>
            <a:stretch>
              <a:fillRect/>
            </a:stretch>
          </p:blipFill>
          <p:spPr>
            <a:xfrm>
              <a:off x="2423592" y="1162631"/>
              <a:ext cx="857250" cy="1133475"/>
            </a:xfrm>
            <a:prstGeom prst="rect">
              <a:avLst/>
            </a:prstGeom>
          </p:spPr>
        </p:pic>
        <p:sp>
          <p:nvSpPr>
            <p:cNvPr id="15" name="Text Box 2">
              <a:extLst>
                <a:ext uri="{FF2B5EF4-FFF2-40B4-BE49-F238E27FC236}">
                  <a16:creationId xmlns:a16="http://schemas.microsoft.com/office/drawing/2014/main" id="{3B3D6B74-8467-46C5-A36F-CB4A39B7F2AD}"/>
                </a:ext>
              </a:extLst>
            </p:cNvPr>
            <p:cNvSpPr txBox="1">
              <a:spLocks noChangeArrowheads="1"/>
            </p:cNvSpPr>
            <p:nvPr/>
          </p:nvSpPr>
          <p:spPr bwMode="auto">
            <a:xfrm>
              <a:off x="3489182" y="1602525"/>
              <a:ext cx="1534745" cy="306987"/>
            </a:xfrm>
            <a:prstGeom prst="rect">
              <a:avLst/>
            </a:prstGeom>
            <a:noFill/>
            <a:ln>
              <a:noFill/>
            </a:ln>
            <a:extLst/>
          </p:spPr>
          <p:txBody>
            <a:bodyPr wrap="none" lIns="29701" tIns="14849" rIns="29701" bIns="14849">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spcBef>
                  <a:spcPct val="0"/>
                </a:spcBef>
                <a:buNone/>
              </a:pPr>
              <a:r>
                <a:rPr lang="en-US" altLang="en-US" sz="1800" b="1" dirty="0">
                  <a:solidFill>
                    <a:schemeClr val="accent1"/>
                  </a:solidFill>
                </a:rPr>
                <a:t>IT Executives</a:t>
              </a:r>
            </a:p>
          </p:txBody>
        </p:sp>
      </p:grpSp>
      <p:grpSp>
        <p:nvGrpSpPr>
          <p:cNvPr id="16" name="Group 15">
            <a:extLst>
              <a:ext uri="{FF2B5EF4-FFF2-40B4-BE49-F238E27FC236}">
                <a16:creationId xmlns:a16="http://schemas.microsoft.com/office/drawing/2014/main" id="{F49187CA-56D5-4E32-AEAD-06FF9BDFE122}"/>
              </a:ext>
            </a:extLst>
          </p:cNvPr>
          <p:cNvGrpSpPr/>
          <p:nvPr/>
        </p:nvGrpSpPr>
        <p:grpSpPr>
          <a:xfrm>
            <a:off x="1703512" y="2744477"/>
            <a:ext cx="8989506" cy="1694643"/>
            <a:chOff x="2075046" y="2744477"/>
            <a:chExt cx="8989506" cy="1694643"/>
          </a:xfrm>
          <a:effectLst/>
        </p:grpSpPr>
        <p:sp>
          <p:nvSpPr>
            <p:cNvPr id="17" name="Rounded Rectangle 77">
              <a:extLst>
                <a:ext uri="{FF2B5EF4-FFF2-40B4-BE49-F238E27FC236}">
                  <a16:creationId xmlns:a16="http://schemas.microsoft.com/office/drawing/2014/main" id="{7F1D1759-C6FE-4D8C-BDF7-7FC358CFFFEA}"/>
                </a:ext>
              </a:extLst>
            </p:cNvPr>
            <p:cNvSpPr/>
            <p:nvPr/>
          </p:nvSpPr>
          <p:spPr>
            <a:xfrm>
              <a:off x="2075046" y="2744477"/>
              <a:ext cx="8989506" cy="1694643"/>
            </a:xfrm>
            <a:prstGeom prst="rect">
              <a:avLst/>
            </a:prstGeom>
            <a:solidFill>
              <a:schemeClr val="bg1"/>
            </a:solidFill>
            <a:ln w="285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EEA302F4-CF77-4BE8-B67F-555633CD602C}"/>
                </a:ext>
              </a:extLst>
            </p:cNvPr>
            <p:cNvPicPr>
              <a:picLocks noChangeAspect="1"/>
            </p:cNvPicPr>
            <p:nvPr/>
          </p:nvPicPr>
          <p:blipFill>
            <a:blip r:embed="rId5"/>
            <a:stretch>
              <a:fillRect/>
            </a:stretch>
          </p:blipFill>
          <p:spPr>
            <a:xfrm>
              <a:off x="6023992" y="2883485"/>
              <a:ext cx="2143939" cy="1150134"/>
            </a:xfrm>
            <a:prstGeom prst="rect">
              <a:avLst/>
            </a:prstGeom>
            <a:ln>
              <a:solidFill>
                <a:schemeClr val="tx1"/>
              </a:solidFill>
            </a:ln>
            <a:effectLst/>
          </p:spPr>
        </p:pic>
        <p:sp>
          <p:nvSpPr>
            <p:cNvPr id="19" name="Text Box 2">
              <a:extLst>
                <a:ext uri="{FF2B5EF4-FFF2-40B4-BE49-F238E27FC236}">
                  <a16:creationId xmlns:a16="http://schemas.microsoft.com/office/drawing/2014/main" id="{D4262983-2F5C-4B50-AAEA-D2E4AF9566A3}"/>
                </a:ext>
              </a:extLst>
            </p:cNvPr>
            <p:cNvSpPr txBox="1">
              <a:spLocks noChangeArrowheads="1"/>
            </p:cNvSpPr>
            <p:nvPr/>
          </p:nvSpPr>
          <p:spPr bwMode="auto">
            <a:xfrm>
              <a:off x="6036719" y="4106972"/>
              <a:ext cx="2131212" cy="245432"/>
            </a:xfrm>
            <a:prstGeom prst="rect">
              <a:avLst/>
            </a:prstGeom>
            <a:noFill/>
            <a:ln>
              <a:noFill/>
            </a:ln>
            <a:extLst/>
          </p:spPr>
          <p:txBody>
            <a:bodyPr wrap="square" lIns="29701" tIns="14849" rIns="29701" bIns="14849">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a:spcBef>
                  <a:spcPct val="0"/>
                </a:spcBef>
                <a:buNone/>
              </a:pPr>
              <a:r>
                <a:rPr lang="en-US" altLang="en-US" sz="1400" dirty="0">
                  <a:solidFill>
                    <a:schemeClr val="accent1"/>
                  </a:solidFill>
                </a:rPr>
                <a:t>Analysis Dashboards</a:t>
              </a:r>
            </a:p>
          </p:txBody>
        </p:sp>
        <p:pic>
          <p:nvPicPr>
            <p:cNvPr id="20" name="Picture 19">
              <a:extLst>
                <a:ext uri="{FF2B5EF4-FFF2-40B4-BE49-F238E27FC236}">
                  <a16:creationId xmlns:a16="http://schemas.microsoft.com/office/drawing/2014/main" id="{97761D7A-F3C2-4B35-8D13-94640DBBFB79}"/>
                </a:ext>
              </a:extLst>
            </p:cNvPr>
            <p:cNvPicPr>
              <a:picLocks noChangeAspect="1"/>
            </p:cNvPicPr>
            <p:nvPr/>
          </p:nvPicPr>
          <p:blipFill>
            <a:blip r:embed="rId6"/>
            <a:stretch>
              <a:fillRect/>
            </a:stretch>
          </p:blipFill>
          <p:spPr>
            <a:xfrm>
              <a:off x="8488933" y="2883485"/>
              <a:ext cx="2143939" cy="1150134"/>
            </a:xfrm>
            <a:prstGeom prst="rect">
              <a:avLst/>
            </a:prstGeom>
            <a:ln>
              <a:solidFill>
                <a:schemeClr val="tx1"/>
              </a:solidFill>
            </a:ln>
            <a:effectLst/>
          </p:spPr>
        </p:pic>
        <p:sp>
          <p:nvSpPr>
            <p:cNvPr id="21" name="Text Box 2">
              <a:extLst>
                <a:ext uri="{FF2B5EF4-FFF2-40B4-BE49-F238E27FC236}">
                  <a16:creationId xmlns:a16="http://schemas.microsoft.com/office/drawing/2014/main" id="{23DE0FD7-B561-4743-9651-39462C731700}"/>
                </a:ext>
              </a:extLst>
            </p:cNvPr>
            <p:cNvSpPr txBox="1">
              <a:spLocks noChangeArrowheads="1"/>
            </p:cNvSpPr>
            <p:nvPr/>
          </p:nvSpPr>
          <p:spPr bwMode="auto">
            <a:xfrm>
              <a:off x="8536110" y="4106972"/>
              <a:ext cx="2131212" cy="245432"/>
            </a:xfrm>
            <a:prstGeom prst="rect">
              <a:avLst/>
            </a:prstGeom>
            <a:noFill/>
            <a:ln>
              <a:noFill/>
            </a:ln>
            <a:extLst/>
          </p:spPr>
          <p:txBody>
            <a:bodyPr wrap="square" lIns="29701" tIns="14849" rIns="29701" bIns="14849">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a:spcBef>
                  <a:spcPct val="0"/>
                </a:spcBef>
                <a:buNone/>
              </a:pPr>
              <a:r>
                <a:rPr lang="en-US" altLang="en-US" sz="1400" dirty="0">
                  <a:solidFill>
                    <a:schemeClr val="accent1"/>
                  </a:solidFill>
                </a:rPr>
                <a:t>Expert Insight</a:t>
              </a:r>
            </a:p>
          </p:txBody>
        </p:sp>
        <p:pic>
          <p:nvPicPr>
            <p:cNvPr id="22" name="Picture 21">
              <a:extLst>
                <a:ext uri="{FF2B5EF4-FFF2-40B4-BE49-F238E27FC236}">
                  <a16:creationId xmlns:a16="http://schemas.microsoft.com/office/drawing/2014/main" id="{670DC1D9-EA79-47A3-B799-A30058A463F6}"/>
                </a:ext>
              </a:extLst>
            </p:cNvPr>
            <p:cNvPicPr>
              <a:picLocks noChangeAspect="1"/>
            </p:cNvPicPr>
            <p:nvPr/>
          </p:nvPicPr>
          <p:blipFill>
            <a:blip r:embed="rId7"/>
            <a:stretch>
              <a:fillRect/>
            </a:stretch>
          </p:blipFill>
          <p:spPr>
            <a:xfrm>
              <a:off x="2432346" y="3096860"/>
              <a:ext cx="809625" cy="1076325"/>
            </a:xfrm>
            <a:prstGeom prst="rect">
              <a:avLst/>
            </a:prstGeom>
          </p:spPr>
        </p:pic>
        <p:sp>
          <p:nvSpPr>
            <p:cNvPr id="23" name="Text Box 2">
              <a:extLst>
                <a:ext uri="{FF2B5EF4-FFF2-40B4-BE49-F238E27FC236}">
                  <a16:creationId xmlns:a16="http://schemas.microsoft.com/office/drawing/2014/main" id="{44310012-971A-4C5B-A270-2D4F64825D7E}"/>
                </a:ext>
              </a:extLst>
            </p:cNvPr>
            <p:cNvSpPr txBox="1">
              <a:spLocks noChangeArrowheads="1"/>
            </p:cNvSpPr>
            <p:nvPr/>
          </p:nvSpPr>
          <p:spPr bwMode="auto">
            <a:xfrm>
              <a:off x="3489182" y="3453693"/>
              <a:ext cx="1406505" cy="306987"/>
            </a:xfrm>
            <a:prstGeom prst="rect">
              <a:avLst/>
            </a:prstGeom>
            <a:noFill/>
            <a:ln>
              <a:noFill/>
            </a:ln>
            <a:extLst/>
          </p:spPr>
          <p:txBody>
            <a:bodyPr wrap="none" lIns="29701" tIns="14849" rIns="29701" bIns="14849">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spcBef>
                  <a:spcPct val="0"/>
                </a:spcBef>
                <a:buNone/>
              </a:pPr>
              <a:r>
                <a:rPr lang="en-US" altLang="en-US" sz="1800" b="1" dirty="0">
                  <a:solidFill>
                    <a:schemeClr val="accent1"/>
                  </a:solidFill>
                </a:rPr>
                <a:t>IT Managers</a:t>
              </a:r>
            </a:p>
          </p:txBody>
        </p:sp>
      </p:grpSp>
      <p:grpSp>
        <p:nvGrpSpPr>
          <p:cNvPr id="24" name="Group 23">
            <a:extLst>
              <a:ext uri="{FF2B5EF4-FFF2-40B4-BE49-F238E27FC236}">
                <a16:creationId xmlns:a16="http://schemas.microsoft.com/office/drawing/2014/main" id="{8667DA00-553A-46FA-A1D2-7075223E1E24}"/>
              </a:ext>
            </a:extLst>
          </p:cNvPr>
          <p:cNvGrpSpPr/>
          <p:nvPr/>
        </p:nvGrpSpPr>
        <p:grpSpPr>
          <a:xfrm>
            <a:off x="1703512" y="4581128"/>
            <a:ext cx="8989506" cy="1694643"/>
            <a:chOff x="2075046" y="4652594"/>
            <a:chExt cx="8989506" cy="1694643"/>
          </a:xfrm>
          <a:effectLst/>
        </p:grpSpPr>
        <p:sp>
          <p:nvSpPr>
            <p:cNvPr id="25" name="Rounded Rectangle 78">
              <a:extLst>
                <a:ext uri="{FF2B5EF4-FFF2-40B4-BE49-F238E27FC236}">
                  <a16:creationId xmlns:a16="http://schemas.microsoft.com/office/drawing/2014/main" id="{03452EA3-0ACA-4590-ABA5-8CF11536B9A9}"/>
                </a:ext>
              </a:extLst>
            </p:cNvPr>
            <p:cNvSpPr/>
            <p:nvPr/>
          </p:nvSpPr>
          <p:spPr>
            <a:xfrm>
              <a:off x="2075046" y="4652594"/>
              <a:ext cx="8989506" cy="1694643"/>
            </a:xfrm>
            <a:prstGeom prst="rect">
              <a:avLst/>
            </a:prstGeom>
            <a:solidFill>
              <a:schemeClr val="bg1"/>
            </a:solidFill>
            <a:ln w="28575">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 Box 2">
              <a:extLst>
                <a:ext uri="{FF2B5EF4-FFF2-40B4-BE49-F238E27FC236}">
                  <a16:creationId xmlns:a16="http://schemas.microsoft.com/office/drawing/2014/main" id="{0DB20C26-BF2A-4888-A75E-75B32735FEDE}"/>
                </a:ext>
              </a:extLst>
            </p:cNvPr>
            <p:cNvSpPr txBox="1">
              <a:spLocks noChangeArrowheads="1"/>
            </p:cNvSpPr>
            <p:nvPr/>
          </p:nvSpPr>
          <p:spPr bwMode="auto">
            <a:xfrm>
              <a:off x="8703123" y="6030591"/>
              <a:ext cx="1741533" cy="245432"/>
            </a:xfrm>
            <a:prstGeom prst="rect">
              <a:avLst/>
            </a:prstGeom>
            <a:noFill/>
            <a:ln>
              <a:noFill/>
            </a:ln>
            <a:extLst/>
          </p:spPr>
          <p:txBody>
            <a:bodyPr wrap="none" lIns="29701" tIns="14849" rIns="29701" bIns="14849">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spcBef>
                  <a:spcPct val="0"/>
                </a:spcBef>
                <a:buNone/>
              </a:pPr>
              <a:r>
                <a:rPr lang="en-US" altLang="en-US" sz="1400" dirty="0">
                  <a:solidFill>
                    <a:schemeClr val="accent1"/>
                  </a:solidFill>
                </a:rPr>
                <a:t>Data Center Explorer</a:t>
              </a:r>
            </a:p>
          </p:txBody>
        </p:sp>
        <p:pic>
          <p:nvPicPr>
            <p:cNvPr id="27" name="Picture 26">
              <a:extLst>
                <a:ext uri="{FF2B5EF4-FFF2-40B4-BE49-F238E27FC236}">
                  <a16:creationId xmlns:a16="http://schemas.microsoft.com/office/drawing/2014/main" id="{0D23D087-9FA4-4235-B2FE-71E7E33E6D2C}"/>
                </a:ext>
              </a:extLst>
            </p:cNvPr>
            <p:cNvPicPr>
              <a:picLocks noChangeAspect="1"/>
            </p:cNvPicPr>
            <p:nvPr/>
          </p:nvPicPr>
          <p:blipFill>
            <a:blip r:embed="rId8"/>
            <a:stretch>
              <a:fillRect/>
            </a:stretch>
          </p:blipFill>
          <p:spPr>
            <a:xfrm>
              <a:off x="8511968" y="4814967"/>
              <a:ext cx="2143939" cy="1150134"/>
            </a:xfrm>
            <a:prstGeom prst="rect">
              <a:avLst/>
            </a:prstGeom>
            <a:noFill/>
            <a:ln w="3175">
              <a:solidFill>
                <a:schemeClr val="bg1">
                  <a:lumMod val="50000"/>
                </a:schemeClr>
              </a:solidFill>
            </a:ln>
            <a:effectLst/>
          </p:spPr>
        </p:pic>
        <p:pic>
          <p:nvPicPr>
            <p:cNvPr id="28" name="Picture 27">
              <a:extLst>
                <a:ext uri="{FF2B5EF4-FFF2-40B4-BE49-F238E27FC236}">
                  <a16:creationId xmlns:a16="http://schemas.microsoft.com/office/drawing/2014/main" id="{73D10934-3BE7-4950-A6A4-E19911B760C1}"/>
                </a:ext>
              </a:extLst>
            </p:cNvPr>
            <p:cNvPicPr>
              <a:picLocks noChangeAspect="1"/>
            </p:cNvPicPr>
            <p:nvPr/>
          </p:nvPicPr>
          <p:blipFill>
            <a:blip r:embed="rId9"/>
            <a:stretch>
              <a:fillRect/>
            </a:stretch>
          </p:blipFill>
          <p:spPr>
            <a:xfrm>
              <a:off x="9231082" y="4964317"/>
              <a:ext cx="1425420" cy="992819"/>
            </a:xfrm>
            <a:prstGeom prst="rect">
              <a:avLst/>
            </a:prstGeom>
            <a:ln>
              <a:noFill/>
            </a:ln>
            <a:effectLst/>
          </p:spPr>
        </p:pic>
        <p:pic>
          <p:nvPicPr>
            <p:cNvPr id="29" name="Picture 28">
              <a:extLst>
                <a:ext uri="{FF2B5EF4-FFF2-40B4-BE49-F238E27FC236}">
                  <a16:creationId xmlns:a16="http://schemas.microsoft.com/office/drawing/2014/main" id="{E0A06B5C-58A0-4065-937B-4B2D2A8F784A}"/>
                </a:ext>
              </a:extLst>
            </p:cNvPr>
            <p:cNvPicPr>
              <a:picLocks noChangeAspect="1"/>
            </p:cNvPicPr>
            <p:nvPr/>
          </p:nvPicPr>
          <p:blipFill>
            <a:blip r:embed="rId10"/>
            <a:stretch>
              <a:fillRect/>
            </a:stretch>
          </p:blipFill>
          <p:spPr>
            <a:xfrm>
              <a:off x="6031624" y="4814967"/>
              <a:ext cx="2143939" cy="1150134"/>
            </a:xfrm>
            <a:prstGeom prst="rect">
              <a:avLst/>
            </a:prstGeom>
            <a:ln>
              <a:solidFill>
                <a:schemeClr val="tx1"/>
              </a:solidFill>
            </a:ln>
            <a:effectLst/>
          </p:spPr>
        </p:pic>
        <p:sp>
          <p:nvSpPr>
            <p:cNvPr id="30" name="Text Box 2">
              <a:extLst>
                <a:ext uri="{FF2B5EF4-FFF2-40B4-BE49-F238E27FC236}">
                  <a16:creationId xmlns:a16="http://schemas.microsoft.com/office/drawing/2014/main" id="{30515D57-0A9C-4E9F-8929-B0A243394EA8}"/>
                </a:ext>
              </a:extLst>
            </p:cNvPr>
            <p:cNvSpPr txBox="1">
              <a:spLocks noChangeArrowheads="1"/>
            </p:cNvSpPr>
            <p:nvPr/>
          </p:nvSpPr>
          <p:spPr bwMode="auto">
            <a:xfrm>
              <a:off x="6431599" y="6033000"/>
              <a:ext cx="1343988" cy="245432"/>
            </a:xfrm>
            <a:prstGeom prst="rect">
              <a:avLst/>
            </a:prstGeom>
            <a:noFill/>
            <a:ln>
              <a:noFill/>
            </a:ln>
            <a:extLst/>
          </p:spPr>
          <p:txBody>
            <a:bodyPr wrap="none" lIns="29701" tIns="14849" rIns="29701" bIns="14849">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a:spcBef>
                  <a:spcPct val="0"/>
                </a:spcBef>
                <a:buNone/>
              </a:pPr>
              <a:r>
                <a:rPr lang="en-US" altLang="en-US" sz="1400" dirty="0">
                  <a:solidFill>
                    <a:schemeClr val="accent1"/>
                  </a:solidFill>
                </a:rPr>
                <a:t>Control Console</a:t>
              </a:r>
            </a:p>
          </p:txBody>
        </p:sp>
        <p:pic>
          <p:nvPicPr>
            <p:cNvPr id="31" name="Picture 30">
              <a:extLst>
                <a:ext uri="{FF2B5EF4-FFF2-40B4-BE49-F238E27FC236}">
                  <a16:creationId xmlns:a16="http://schemas.microsoft.com/office/drawing/2014/main" id="{26FEEC03-6566-4212-890E-A7D45FC495BE}"/>
                </a:ext>
              </a:extLst>
            </p:cNvPr>
            <p:cNvPicPr>
              <a:picLocks noChangeAspect="1"/>
            </p:cNvPicPr>
            <p:nvPr/>
          </p:nvPicPr>
          <p:blipFill>
            <a:blip r:embed="rId11"/>
            <a:stretch>
              <a:fillRect/>
            </a:stretch>
          </p:blipFill>
          <p:spPr>
            <a:xfrm>
              <a:off x="2423592" y="4964317"/>
              <a:ext cx="847725" cy="1114425"/>
            </a:xfrm>
            <a:prstGeom prst="rect">
              <a:avLst/>
            </a:prstGeom>
          </p:spPr>
        </p:pic>
        <p:sp>
          <p:nvSpPr>
            <p:cNvPr id="32" name="Text Box 2">
              <a:extLst>
                <a:ext uri="{FF2B5EF4-FFF2-40B4-BE49-F238E27FC236}">
                  <a16:creationId xmlns:a16="http://schemas.microsoft.com/office/drawing/2014/main" id="{44727022-88F8-43DD-B921-5F63476768FA}"/>
                </a:ext>
              </a:extLst>
            </p:cNvPr>
            <p:cNvSpPr txBox="1">
              <a:spLocks noChangeArrowheads="1"/>
            </p:cNvSpPr>
            <p:nvPr/>
          </p:nvSpPr>
          <p:spPr bwMode="auto">
            <a:xfrm>
              <a:off x="3489182" y="5238699"/>
              <a:ext cx="2206037" cy="583986"/>
            </a:xfrm>
            <a:prstGeom prst="rect">
              <a:avLst/>
            </a:prstGeom>
            <a:noFill/>
            <a:ln>
              <a:noFill/>
            </a:ln>
            <a:extLst/>
          </p:spPr>
          <p:txBody>
            <a:bodyPr wrap="square" lIns="29701" tIns="14849" rIns="29701" bIns="14849">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spcBef>
                  <a:spcPct val="0"/>
                </a:spcBef>
                <a:buNone/>
              </a:pPr>
              <a:r>
                <a:rPr lang="en-US" altLang="en-US" sz="1800" b="1" dirty="0">
                  <a:solidFill>
                    <a:schemeClr val="accent1"/>
                  </a:solidFill>
                </a:rPr>
                <a:t>Capacity Managers &amp; Data Scientists</a:t>
              </a:r>
            </a:p>
          </p:txBody>
        </p:sp>
      </p:grpSp>
    </p:spTree>
    <p:extLst>
      <p:ext uri="{BB962C8B-B14F-4D97-AF65-F5344CB8AC3E}">
        <p14:creationId xmlns:p14="http://schemas.microsoft.com/office/powerpoint/2010/main" val="3132829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1FD5097-49C7-4727-A213-A4EDD8879F20}"/>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98AF80ED-DF9A-4F2F-A1CC-8630D28ED3B0}"/>
              </a:ext>
            </a:extLst>
          </p:cNvPr>
          <p:cNvSpPr>
            <a:spLocks noGrp="1"/>
          </p:cNvSpPr>
          <p:nvPr>
            <p:ph type="sldNum" sz="quarter" idx="11"/>
          </p:nvPr>
        </p:nvSpPr>
        <p:spPr/>
        <p:txBody>
          <a:bodyPr/>
          <a:lstStyle/>
          <a:p>
            <a:fld id="{F0FFBA74-A297-476A-9576-5FA25982D35F}" type="slidenum">
              <a:rPr lang="en-AU" smtClean="0"/>
              <a:pPr/>
              <a:t>11</a:t>
            </a:fld>
            <a:endParaRPr lang="en-AU"/>
          </a:p>
        </p:txBody>
      </p:sp>
      <p:sp>
        <p:nvSpPr>
          <p:cNvPr id="5" name="Date Placeholder 4">
            <a:extLst>
              <a:ext uri="{FF2B5EF4-FFF2-40B4-BE49-F238E27FC236}">
                <a16:creationId xmlns:a16="http://schemas.microsoft.com/office/drawing/2014/main" id="{C2AC090C-0C49-4D55-B417-FDA96EF17209}"/>
              </a:ext>
            </a:extLst>
          </p:cNvPr>
          <p:cNvSpPr>
            <a:spLocks noGrp="1"/>
          </p:cNvSpPr>
          <p:nvPr>
            <p:ph type="dt" sz="half" idx="12"/>
          </p:nvPr>
        </p:nvSpPr>
        <p:spPr/>
        <p:txBody>
          <a:bodyPr/>
          <a:lstStyle/>
          <a:p>
            <a:pPr>
              <a:spcBef>
                <a:spcPct val="0"/>
              </a:spcBef>
              <a:buFontTx/>
              <a:buNone/>
            </a:pPr>
            <a:fld id="{5D8392CB-0E97-4F69-8464-1E461B17DAE9}" type="datetime4">
              <a:rPr lang="en-AU" smtClean="0"/>
              <a:t>15 January 2018</a:t>
            </a:fld>
            <a:endParaRPr lang="en-AU"/>
          </a:p>
        </p:txBody>
      </p:sp>
      <p:sp>
        <p:nvSpPr>
          <p:cNvPr id="7" name="Title 1">
            <a:extLst>
              <a:ext uri="{FF2B5EF4-FFF2-40B4-BE49-F238E27FC236}">
                <a16:creationId xmlns:a16="http://schemas.microsoft.com/office/drawing/2014/main" id="{E4552F9B-2296-4190-B9B1-CEAF7139947A}"/>
              </a:ext>
            </a:extLst>
          </p:cNvPr>
          <p:cNvSpPr>
            <a:spLocks noGrp="1"/>
          </p:cNvSpPr>
          <p:nvPr>
            <p:ph type="title"/>
          </p:nvPr>
        </p:nvSpPr>
        <p:spPr>
          <a:xfrm>
            <a:off x="366185" y="457200"/>
            <a:ext cx="11459633" cy="838200"/>
          </a:xfrm>
        </p:spPr>
        <p:txBody>
          <a:bodyPr/>
          <a:lstStyle/>
          <a:p>
            <a:r>
              <a:rPr lang="en-US" dirty="0"/>
              <a:t>Key outcomes</a:t>
            </a:r>
          </a:p>
        </p:txBody>
      </p:sp>
      <p:sp>
        <p:nvSpPr>
          <p:cNvPr id="8" name="Content Placeholder 2">
            <a:extLst>
              <a:ext uri="{FF2B5EF4-FFF2-40B4-BE49-F238E27FC236}">
                <a16:creationId xmlns:a16="http://schemas.microsoft.com/office/drawing/2014/main" id="{83EDFC34-28F0-4526-BA4D-F2A226B6BF6F}"/>
              </a:ext>
            </a:extLst>
          </p:cNvPr>
          <p:cNvSpPr txBox="1">
            <a:spLocks/>
          </p:cNvSpPr>
          <p:nvPr/>
        </p:nvSpPr>
        <p:spPr bwMode="auto">
          <a:xfrm>
            <a:off x="331963" y="3427270"/>
            <a:ext cx="1980000" cy="2053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normAutofit/>
          </a:bodyPr>
          <a:lstStyle>
            <a:defPPr>
              <a:defRPr lang="en-AU"/>
            </a:defPPr>
            <a:lvl1pPr algn="l" rtl="0" fontAlgn="base">
              <a:spcBef>
                <a:spcPct val="0"/>
              </a:spcBef>
              <a:spcAft>
                <a:spcPct val="0"/>
              </a:spcAft>
              <a:buFontTx/>
              <a:buNone/>
              <a:defRPr sz="800" b="0" kern="1200">
                <a:solidFill>
                  <a:schemeClr val="tx1"/>
                </a:solidFill>
                <a:latin typeface="+mn-lt"/>
                <a:ea typeface="+mn-ea"/>
                <a:cs typeface="Arial" panose="020B0604020202020204" pitchFamily="34" charset="0"/>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a:lstStyle>
          <a:p>
            <a:pPr algn="ctr">
              <a:lnSpc>
                <a:spcPct val="110000"/>
              </a:lnSpc>
            </a:pPr>
            <a:r>
              <a:rPr lang="en-US" sz="1800" b="1"/>
              <a:t>De-risks</a:t>
            </a:r>
          </a:p>
          <a:p>
            <a:pPr algn="ctr"/>
            <a:r>
              <a:rPr lang="en-US" sz="1400"/>
              <a:t>Anticipates risk and proactively places workloads and resources to avoid shortfalls, reducing motioning and performance issues</a:t>
            </a:r>
            <a:endParaRPr lang="en-US" sz="1400" dirty="0"/>
          </a:p>
        </p:txBody>
      </p:sp>
      <p:sp>
        <p:nvSpPr>
          <p:cNvPr id="9" name="Content Placeholder 2">
            <a:extLst>
              <a:ext uri="{FF2B5EF4-FFF2-40B4-BE49-F238E27FC236}">
                <a16:creationId xmlns:a16="http://schemas.microsoft.com/office/drawing/2014/main" id="{13933DF1-031B-46CE-8DA7-AB7ECC7331FD}"/>
              </a:ext>
            </a:extLst>
          </p:cNvPr>
          <p:cNvSpPr txBox="1">
            <a:spLocks/>
          </p:cNvSpPr>
          <p:nvPr/>
        </p:nvSpPr>
        <p:spPr>
          <a:xfrm>
            <a:off x="9804632" y="3427270"/>
            <a:ext cx="1980000" cy="1279262"/>
          </a:xfrm>
          <a:prstGeom prst="rect">
            <a:avLst/>
          </a:prstGeom>
        </p:spPr>
        <p:txBody>
          <a:bodyPr vert="horz" lIns="0" tIns="0" rIns="0" bIns="0" rtlCol="0">
            <a:normAutofit/>
          </a:bodyPr>
          <a:lstStyle>
            <a:lvl1pPr marL="342900" indent="-342900" algn="l" defTabSz="914400" rtl="0" eaLnBrk="1" latinLnBrk="0" hangingPunct="1">
              <a:lnSpc>
                <a:spcPct val="90000"/>
              </a:lnSpc>
              <a:spcBef>
                <a:spcPts val="800"/>
              </a:spcBef>
              <a:buFontTx/>
              <a:buBlip>
                <a:blip r:embed="rId2"/>
              </a:buBlip>
              <a:defRPr sz="2400" b="0" kern="1200">
                <a:solidFill>
                  <a:srgbClr val="003761"/>
                </a:solidFill>
                <a:latin typeface="Arial" pitchFamily="34" charset="0"/>
                <a:ea typeface="Segoe UI" pitchFamily="34" charset="0"/>
                <a:cs typeface="Arial" pitchFamily="34" charset="0"/>
              </a:defRPr>
            </a:lvl1pPr>
            <a:lvl2pPr marL="742950" indent="-285750" algn="l" defTabSz="914400" rtl="0" eaLnBrk="1" latinLnBrk="0" hangingPunct="1">
              <a:lnSpc>
                <a:spcPct val="90000"/>
              </a:lnSpc>
              <a:spcBef>
                <a:spcPts val="600"/>
              </a:spcBef>
              <a:buFont typeface="Arial" pitchFamily="34" charset="0"/>
              <a:buChar char="–"/>
              <a:defRPr sz="2000" kern="1200" baseline="0">
                <a:solidFill>
                  <a:srgbClr val="003761"/>
                </a:solidFill>
                <a:latin typeface="Arial" pitchFamily="34" charset="0"/>
                <a:ea typeface="Segoe UI" pitchFamily="34" charset="0"/>
                <a:cs typeface="Arial" pitchFamily="34" charset="0"/>
              </a:defRPr>
            </a:lvl2pPr>
            <a:lvl3pPr marL="1143000" indent="-228600" algn="l" defTabSz="914400" rtl="0" eaLnBrk="1" latinLnBrk="0" hangingPunct="1">
              <a:lnSpc>
                <a:spcPct val="90000"/>
              </a:lnSpc>
              <a:spcBef>
                <a:spcPts val="400"/>
              </a:spcBef>
              <a:buFont typeface="Arial" pitchFamily="34" charset="0"/>
              <a:buChar char="•"/>
              <a:defRPr sz="1800" kern="1200">
                <a:solidFill>
                  <a:srgbClr val="003761"/>
                </a:solidFill>
                <a:latin typeface="Arial" pitchFamily="34" charset="0"/>
                <a:ea typeface="Segoe UI" pitchFamily="34" charset="0"/>
                <a:cs typeface="Arial" pitchFamily="34" charset="0"/>
              </a:defRPr>
            </a:lvl3pPr>
            <a:lvl4pPr marL="1600200" indent="-228600" algn="l" defTabSz="914400" rtl="0" eaLnBrk="1" latinLnBrk="0" hangingPunct="1">
              <a:lnSpc>
                <a:spcPct val="90000"/>
              </a:lnSpc>
              <a:spcBef>
                <a:spcPts val="300"/>
              </a:spcBef>
              <a:buFont typeface="Arial" pitchFamily="34" charset="0"/>
              <a:buChar char="–"/>
              <a:defRPr sz="1600" kern="1200">
                <a:solidFill>
                  <a:srgbClr val="003761"/>
                </a:solidFill>
                <a:latin typeface="Arial" pitchFamily="34" charset="0"/>
                <a:ea typeface="Segoe UI" pitchFamily="34" charset="0"/>
                <a:cs typeface="Arial" pitchFamily="34" charset="0"/>
              </a:defRPr>
            </a:lvl4pPr>
            <a:lvl5pPr marL="2057400" indent="-228600" algn="l" defTabSz="914400" rtl="0" eaLnBrk="1" latinLnBrk="0" hangingPunct="1">
              <a:lnSpc>
                <a:spcPct val="90000"/>
              </a:lnSpc>
              <a:spcBef>
                <a:spcPts val="300"/>
              </a:spcBef>
              <a:buFont typeface="Arial" pitchFamily="34" charset="0"/>
              <a:buChar char="»"/>
              <a:defRPr sz="1400" kern="1200">
                <a:solidFill>
                  <a:srgbClr val="003761"/>
                </a:solidFill>
                <a:latin typeface="Arial" pitchFamily="34" charset="0"/>
                <a:ea typeface="Segoe UI"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None/>
            </a:pPr>
            <a:r>
              <a:rPr lang="en-US" sz="1800" b="1" dirty="0"/>
              <a:t>Adds to</a:t>
            </a:r>
            <a:br>
              <a:rPr lang="en-US" sz="1800" b="1" dirty="0"/>
            </a:br>
            <a:r>
              <a:rPr lang="en-US" sz="1800" b="1" dirty="0"/>
              <a:t>your team</a:t>
            </a:r>
          </a:p>
          <a:p>
            <a:pPr marL="57150" indent="0" algn="ctr">
              <a:lnSpc>
                <a:spcPct val="100000"/>
              </a:lnSpc>
              <a:buNone/>
            </a:pPr>
            <a:r>
              <a:rPr lang="en-US" sz="1400" dirty="0"/>
              <a:t>Human expert included with every subscription</a:t>
            </a:r>
          </a:p>
        </p:txBody>
      </p:sp>
      <p:sp>
        <p:nvSpPr>
          <p:cNvPr id="10" name="Content Placeholder 2">
            <a:extLst>
              <a:ext uri="{FF2B5EF4-FFF2-40B4-BE49-F238E27FC236}">
                <a16:creationId xmlns:a16="http://schemas.microsoft.com/office/drawing/2014/main" id="{4F27C964-B3CE-4312-98F0-39D38B5A3EFF}"/>
              </a:ext>
            </a:extLst>
          </p:cNvPr>
          <p:cNvSpPr txBox="1">
            <a:spLocks/>
          </p:cNvSpPr>
          <p:nvPr/>
        </p:nvSpPr>
        <p:spPr>
          <a:xfrm>
            <a:off x="2700130" y="3427270"/>
            <a:ext cx="1980000" cy="2015913"/>
          </a:xfrm>
          <a:prstGeom prst="rect">
            <a:avLst/>
          </a:prstGeom>
        </p:spPr>
        <p:txBody>
          <a:bodyPr vert="horz" lIns="0" tIns="0" rIns="0" bIns="0" rtlCol="0">
            <a:normAutofit/>
          </a:bodyPr>
          <a:lstStyle>
            <a:lvl1pPr marL="342900" indent="-342900" algn="l" defTabSz="914400" rtl="0" eaLnBrk="1" latinLnBrk="0" hangingPunct="1">
              <a:lnSpc>
                <a:spcPct val="90000"/>
              </a:lnSpc>
              <a:spcBef>
                <a:spcPts val="800"/>
              </a:spcBef>
              <a:buFontTx/>
              <a:buBlip>
                <a:blip r:embed="rId2"/>
              </a:buBlip>
              <a:defRPr sz="2400" b="0" kern="1200">
                <a:solidFill>
                  <a:srgbClr val="003761"/>
                </a:solidFill>
                <a:latin typeface="Arial" pitchFamily="34" charset="0"/>
                <a:ea typeface="Segoe UI" pitchFamily="34" charset="0"/>
                <a:cs typeface="Arial" pitchFamily="34" charset="0"/>
              </a:defRPr>
            </a:lvl1pPr>
            <a:lvl2pPr marL="742950" indent="-285750" algn="l" defTabSz="914400" rtl="0" eaLnBrk="1" latinLnBrk="0" hangingPunct="1">
              <a:lnSpc>
                <a:spcPct val="90000"/>
              </a:lnSpc>
              <a:spcBef>
                <a:spcPts val="600"/>
              </a:spcBef>
              <a:buFont typeface="Arial" pitchFamily="34" charset="0"/>
              <a:buChar char="–"/>
              <a:defRPr sz="2000" kern="1200" baseline="0">
                <a:solidFill>
                  <a:srgbClr val="003761"/>
                </a:solidFill>
                <a:latin typeface="Arial" pitchFamily="34" charset="0"/>
                <a:ea typeface="Segoe UI" pitchFamily="34" charset="0"/>
                <a:cs typeface="Arial" pitchFamily="34" charset="0"/>
              </a:defRPr>
            </a:lvl2pPr>
            <a:lvl3pPr marL="1143000" indent="-228600" algn="l" defTabSz="914400" rtl="0" eaLnBrk="1" latinLnBrk="0" hangingPunct="1">
              <a:lnSpc>
                <a:spcPct val="90000"/>
              </a:lnSpc>
              <a:spcBef>
                <a:spcPts val="400"/>
              </a:spcBef>
              <a:buFont typeface="Arial" pitchFamily="34" charset="0"/>
              <a:buChar char="•"/>
              <a:defRPr sz="1800" kern="1200">
                <a:solidFill>
                  <a:srgbClr val="003761"/>
                </a:solidFill>
                <a:latin typeface="Arial" pitchFamily="34" charset="0"/>
                <a:ea typeface="Segoe UI" pitchFamily="34" charset="0"/>
                <a:cs typeface="Arial" pitchFamily="34" charset="0"/>
              </a:defRPr>
            </a:lvl3pPr>
            <a:lvl4pPr marL="1600200" indent="-228600" algn="l" defTabSz="914400" rtl="0" eaLnBrk="1" latinLnBrk="0" hangingPunct="1">
              <a:lnSpc>
                <a:spcPct val="90000"/>
              </a:lnSpc>
              <a:spcBef>
                <a:spcPts val="300"/>
              </a:spcBef>
              <a:buFont typeface="Arial" pitchFamily="34" charset="0"/>
              <a:buChar char="–"/>
              <a:defRPr sz="1600" kern="1200">
                <a:solidFill>
                  <a:srgbClr val="003761"/>
                </a:solidFill>
                <a:latin typeface="Arial" pitchFamily="34" charset="0"/>
                <a:ea typeface="Segoe UI" pitchFamily="34" charset="0"/>
                <a:cs typeface="Arial" pitchFamily="34" charset="0"/>
              </a:defRPr>
            </a:lvl4pPr>
            <a:lvl5pPr marL="2057400" indent="-228600" algn="l" defTabSz="914400" rtl="0" eaLnBrk="1" latinLnBrk="0" hangingPunct="1">
              <a:lnSpc>
                <a:spcPct val="90000"/>
              </a:lnSpc>
              <a:spcBef>
                <a:spcPts val="300"/>
              </a:spcBef>
              <a:buFont typeface="Arial" pitchFamily="34" charset="0"/>
              <a:buChar char="»"/>
              <a:defRPr sz="1400" kern="1200">
                <a:solidFill>
                  <a:srgbClr val="003761"/>
                </a:solidFill>
                <a:latin typeface="Arial" pitchFamily="34" charset="0"/>
                <a:ea typeface="Segoe UI"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spcBef>
                <a:spcPts val="1200"/>
              </a:spcBef>
              <a:buNone/>
            </a:pPr>
            <a:r>
              <a:rPr lang="en-US" sz="1800" b="1" dirty="0"/>
              <a:t>Reduces costs</a:t>
            </a:r>
          </a:p>
          <a:p>
            <a:pPr marL="0" indent="0" algn="ctr">
              <a:lnSpc>
                <a:spcPct val="100000"/>
              </a:lnSpc>
              <a:spcBef>
                <a:spcPts val="1200"/>
              </a:spcBef>
              <a:buNone/>
            </a:pPr>
            <a:r>
              <a:rPr lang="en-US" sz="1400" dirty="0"/>
              <a:t>Reduces cloud spend by </a:t>
            </a:r>
            <a:r>
              <a:rPr lang="en-US" sz="1400" b="1" dirty="0"/>
              <a:t>20-80%, </a:t>
            </a:r>
            <a:r>
              <a:rPr lang="en-US" sz="1400" dirty="0"/>
              <a:t>increases VM density by an average of </a:t>
            </a:r>
            <a:r>
              <a:rPr lang="en-US" sz="1400" b="1" dirty="0"/>
              <a:t>48% </a:t>
            </a:r>
            <a:r>
              <a:rPr lang="en-US" sz="1400" dirty="0"/>
              <a:t>and cuts software license cost by </a:t>
            </a:r>
            <a:r>
              <a:rPr lang="en-US" sz="1400" b="1" dirty="0"/>
              <a:t>55</a:t>
            </a:r>
            <a:r>
              <a:rPr lang="en-US" sz="1400" dirty="0"/>
              <a:t>%</a:t>
            </a:r>
            <a:endParaRPr lang="en-US" sz="1400" b="1" dirty="0"/>
          </a:p>
        </p:txBody>
      </p:sp>
      <p:sp>
        <p:nvSpPr>
          <p:cNvPr id="11" name="Content Placeholder 2">
            <a:extLst>
              <a:ext uri="{FF2B5EF4-FFF2-40B4-BE49-F238E27FC236}">
                <a16:creationId xmlns:a16="http://schemas.microsoft.com/office/drawing/2014/main" id="{7B6FD34B-42A3-421E-A206-F7A5132C6D42}"/>
              </a:ext>
            </a:extLst>
          </p:cNvPr>
          <p:cNvSpPr txBox="1">
            <a:spLocks/>
          </p:cNvSpPr>
          <p:nvPr/>
        </p:nvSpPr>
        <p:spPr>
          <a:xfrm>
            <a:off x="5124112" y="3427269"/>
            <a:ext cx="1980000" cy="2269843"/>
          </a:xfrm>
          <a:prstGeom prst="rect">
            <a:avLst/>
          </a:prstGeom>
        </p:spPr>
        <p:txBody>
          <a:bodyPr vert="horz" lIns="0" tIns="0" rIns="0" bIns="0" rtlCol="0">
            <a:normAutofit fontScale="92500" lnSpcReduction="20000"/>
          </a:bodyPr>
          <a:lstStyle>
            <a:lvl1pPr marL="342900" indent="-342900" algn="l" defTabSz="914400" rtl="0" eaLnBrk="1" latinLnBrk="0" hangingPunct="1">
              <a:lnSpc>
                <a:spcPct val="90000"/>
              </a:lnSpc>
              <a:spcBef>
                <a:spcPts val="800"/>
              </a:spcBef>
              <a:buFontTx/>
              <a:buBlip>
                <a:blip r:embed="rId2"/>
              </a:buBlip>
              <a:defRPr sz="2400" b="0" kern="1200">
                <a:solidFill>
                  <a:srgbClr val="003761"/>
                </a:solidFill>
                <a:latin typeface="Arial" pitchFamily="34" charset="0"/>
                <a:ea typeface="Segoe UI" pitchFamily="34" charset="0"/>
                <a:cs typeface="Arial" pitchFamily="34" charset="0"/>
              </a:defRPr>
            </a:lvl1pPr>
            <a:lvl2pPr marL="742950" indent="-285750" algn="l" defTabSz="914400" rtl="0" eaLnBrk="1" latinLnBrk="0" hangingPunct="1">
              <a:lnSpc>
                <a:spcPct val="90000"/>
              </a:lnSpc>
              <a:spcBef>
                <a:spcPts val="600"/>
              </a:spcBef>
              <a:buFont typeface="Arial" pitchFamily="34" charset="0"/>
              <a:buChar char="–"/>
              <a:defRPr sz="2000" kern="1200" baseline="0">
                <a:solidFill>
                  <a:srgbClr val="003761"/>
                </a:solidFill>
                <a:latin typeface="Arial" pitchFamily="34" charset="0"/>
                <a:ea typeface="Segoe UI" pitchFamily="34" charset="0"/>
                <a:cs typeface="Arial" pitchFamily="34" charset="0"/>
              </a:defRPr>
            </a:lvl2pPr>
            <a:lvl3pPr marL="1143000" indent="-228600" algn="l" defTabSz="914400" rtl="0" eaLnBrk="1" latinLnBrk="0" hangingPunct="1">
              <a:lnSpc>
                <a:spcPct val="90000"/>
              </a:lnSpc>
              <a:spcBef>
                <a:spcPts val="400"/>
              </a:spcBef>
              <a:buFont typeface="Arial" pitchFamily="34" charset="0"/>
              <a:buChar char="•"/>
              <a:defRPr sz="1800" kern="1200">
                <a:solidFill>
                  <a:srgbClr val="003761"/>
                </a:solidFill>
                <a:latin typeface="Arial" pitchFamily="34" charset="0"/>
                <a:ea typeface="Segoe UI" pitchFamily="34" charset="0"/>
                <a:cs typeface="Arial" pitchFamily="34" charset="0"/>
              </a:defRPr>
            </a:lvl3pPr>
            <a:lvl4pPr marL="1600200" indent="-228600" algn="l" defTabSz="914400" rtl="0" eaLnBrk="1" latinLnBrk="0" hangingPunct="1">
              <a:lnSpc>
                <a:spcPct val="90000"/>
              </a:lnSpc>
              <a:spcBef>
                <a:spcPts val="300"/>
              </a:spcBef>
              <a:buFont typeface="Arial" pitchFamily="34" charset="0"/>
              <a:buChar char="–"/>
              <a:defRPr sz="1600" kern="1200">
                <a:solidFill>
                  <a:srgbClr val="003761"/>
                </a:solidFill>
                <a:latin typeface="Arial" pitchFamily="34" charset="0"/>
                <a:ea typeface="Segoe UI" pitchFamily="34" charset="0"/>
                <a:cs typeface="Arial" pitchFamily="34" charset="0"/>
              </a:defRPr>
            </a:lvl4pPr>
            <a:lvl5pPr marL="2057400" indent="-228600" algn="l" defTabSz="914400" rtl="0" eaLnBrk="1" latinLnBrk="0" hangingPunct="1">
              <a:lnSpc>
                <a:spcPct val="90000"/>
              </a:lnSpc>
              <a:spcBef>
                <a:spcPts val="300"/>
              </a:spcBef>
              <a:buFont typeface="Arial" pitchFamily="34" charset="0"/>
              <a:buChar char="»"/>
              <a:defRPr sz="1400" kern="1200">
                <a:solidFill>
                  <a:srgbClr val="003761"/>
                </a:solidFill>
                <a:latin typeface="Arial" pitchFamily="34" charset="0"/>
                <a:ea typeface="Segoe UI"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spcBef>
                <a:spcPts val="1200"/>
              </a:spcBef>
              <a:buNone/>
            </a:pPr>
            <a:r>
              <a:rPr lang="en-US" sz="1800" b="1" dirty="0"/>
              <a:t>Automates</a:t>
            </a:r>
          </a:p>
          <a:p>
            <a:pPr marL="57150" indent="0" algn="ctr">
              <a:lnSpc>
                <a:spcPct val="120000"/>
              </a:lnSpc>
              <a:buNone/>
            </a:pPr>
            <a:r>
              <a:rPr lang="en-US" sz="1500" dirty="0"/>
              <a:t>Automated determination of VM placements and resource allocations, automated routing of new applications, and detailed capacity measurement and reporting</a:t>
            </a:r>
          </a:p>
        </p:txBody>
      </p:sp>
      <p:sp>
        <p:nvSpPr>
          <p:cNvPr id="12" name="Content Placeholder 2">
            <a:extLst>
              <a:ext uri="{FF2B5EF4-FFF2-40B4-BE49-F238E27FC236}">
                <a16:creationId xmlns:a16="http://schemas.microsoft.com/office/drawing/2014/main" id="{DB720F96-DCAB-4786-8A8F-3C3A39EFF578}"/>
              </a:ext>
            </a:extLst>
          </p:cNvPr>
          <p:cNvSpPr txBox="1">
            <a:spLocks/>
          </p:cNvSpPr>
          <p:nvPr/>
        </p:nvSpPr>
        <p:spPr>
          <a:xfrm>
            <a:off x="7436464" y="3427270"/>
            <a:ext cx="1980000" cy="1753846"/>
          </a:xfrm>
          <a:prstGeom prst="rect">
            <a:avLst/>
          </a:prstGeom>
        </p:spPr>
        <p:txBody>
          <a:bodyPr vert="horz" lIns="0" tIns="0" rIns="0" bIns="0" rtlCol="0">
            <a:normAutofit/>
          </a:bodyPr>
          <a:lstStyle>
            <a:lvl1pPr marL="342900" indent="-342900" algn="l" defTabSz="914400" rtl="0" eaLnBrk="1" latinLnBrk="0" hangingPunct="1">
              <a:lnSpc>
                <a:spcPct val="90000"/>
              </a:lnSpc>
              <a:spcBef>
                <a:spcPts val="800"/>
              </a:spcBef>
              <a:buFontTx/>
              <a:buBlip>
                <a:blip r:embed="rId2"/>
              </a:buBlip>
              <a:defRPr sz="2400" b="0" kern="1200">
                <a:solidFill>
                  <a:srgbClr val="003761"/>
                </a:solidFill>
                <a:latin typeface="Arial" pitchFamily="34" charset="0"/>
                <a:ea typeface="Segoe UI" pitchFamily="34" charset="0"/>
                <a:cs typeface="Arial" pitchFamily="34" charset="0"/>
              </a:defRPr>
            </a:lvl1pPr>
            <a:lvl2pPr marL="742950" indent="-285750" algn="l" defTabSz="914400" rtl="0" eaLnBrk="1" latinLnBrk="0" hangingPunct="1">
              <a:lnSpc>
                <a:spcPct val="90000"/>
              </a:lnSpc>
              <a:spcBef>
                <a:spcPts val="600"/>
              </a:spcBef>
              <a:buFont typeface="Arial" pitchFamily="34" charset="0"/>
              <a:buChar char="–"/>
              <a:defRPr sz="2000" kern="1200" baseline="0">
                <a:solidFill>
                  <a:srgbClr val="003761"/>
                </a:solidFill>
                <a:latin typeface="Arial" pitchFamily="34" charset="0"/>
                <a:ea typeface="Segoe UI" pitchFamily="34" charset="0"/>
                <a:cs typeface="Arial" pitchFamily="34" charset="0"/>
              </a:defRPr>
            </a:lvl2pPr>
            <a:lvl3pPr marL="1143000" indent="-228600" algn="l" defTabSz="914400" rtl="0" eaLnBrk="1" latinLnBrk="0" hangingPunct="1">
              <a:lnSpc>
                <a:spcPct val="90000"/>
              </a:lnSpc>
              <a:spcBef>
                <a:spcPts val="400"/>
              </a:spcBef>
              <a:buFont typeface="Arial" pitchFamily="34" charset="0"/>
              <a:buChar char="•"/>
              <a:defRPr sz="1800" kern="1200">
                <a:solidFill>
                  <a:srgbClr val="003761"/>
                </a:solidFill>
                <a:latin typeface="Arial" pitchFamily="34" charset="0"/>
                <a:ea typeface="Segoe UI" pitchFamily="34" charset="0"/>
                <a:cs typeface="Arial" pitchFamily="34" charset="0"/>
              </a:defRPr>
            </a:lvl3pPr>
            <a:lvl4pPr marL="1600200" indent="-228600" algn="l" defTabSz="914400" rtl="0" eaLnBrk="1" latinLnBrk="0" hangingPunct="1">
              <a:lnSpc>
                <a:spcPct val="90000"/>
              </a:lnSpc>
              <a:spcBef>
                <a:spcPts val="300"/>
              </a:spcBef>
              <a:buFont typeface="Arial" pitchFamily="34" charset="0"/>
              <a:buChar char="–"/>
              <a:defRPr sz="1600" kern="1200">
                <a:solidFill>
                  <a:srgbClr val="003761"/>
                </a:solidFill>
                <a:latin typeface="Arial" pitchFamily="34" charset="0"/>
                <a:ea typeface="Segoe UI" pitchFamily="34" charset="0"/>
                <a:cs typeface="Arial" pitchFamily="34" charset="0"/>
              </a:defRPr>
            </a:lvl4pPr>
            <a:lvl5pPr marL="2057400" indent="-228600" algn="l" defTabSz="914400" rtl="0" eaLnBrk="1" latinLnBrk="0" hangingPunct="1">
              <a:lnSpc>
                <a:spcPct val="90000"/>
              </a:lnSpc>
              <a:spcBef>
                <a:spcPts val="300"/>
              </a:spcBef>
              <a:buFont typeface="Arial" pitchFamily="34" charset="0"/>
              <a:buChar char="»"/>
              <a:defRPr sz="1400" kern="1200">
                <a:solidFill>
                  <a:srgbClr val="003761"/>
                </a:solidFill>
                <a:latin typeface="Arial" pitchFamily="34" charset="0"/>
                <a:ea typeface="Segoe UI"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spcBef>
                <a:spcPts val="1200"/>
              </a:spcBef>
              <a:buNone/>
            </a:pPr>
            <a:r>
              <a:rPr lang="en-US" sz="1800" b="1" dirty="0"/>
              <a:t>Transforms</a:t>
            </a:r>
          </a:p>
          <a:p>
            <a:pPr marL="57150" indent="0" algn="ctr">
              <a:lnSpc>
                <a:spcPct val="100000"/>
              </a:lnSpc>
              <a:buNone/>
            </a:pPr>
            <a:r>
              <a:rPr lang="en-US" sz="1400" dirty="0"/>
              <a:t>Analyzes transformations to public cloud, containers and on </a:t>
            </a:r>
            <a:r>
              <a:rPr lang="en-US" sz="1400" dirty="0" err="1"/>
              <a:t>prem</a:t>
            </a:r>
            <a:r>
              <a:rPr lang="en-US" sz="1400" dirty="0"/>
              <a:t> virtual</a:t>
            </a:r>
          </a:p>
        </p:txBody>
      </p:sp>
      <p:pic>
        <p:nvPicPr>
          <p:cNvPr id="13" name="Picture 12">
            <a:extLst>
              <a:ext uri="{FF2B5EF4-FFF2-40B4-BE49-F238E27FC236}">
                <a16:creationId xmlns:a16="http://schemas.microsoft.com/office/drawing/2014/main" id="{881637BC-B9E5-42D0-9FBA-252E4132B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491" y="1772816"/>
            <a:ext cx="1392943" cy="1260000"/>
          </a:xfrm>
          <a:prstGeom prst="rect">
            <a:avLst/>
          </a:prstGeom>
        </p:spPr>
      </p:pic>
      <p:pic>
        <p:nvPicPr>
          <p:cNvPr id="14" name="Picture 13">
            <a:extLst>
              <a:ext uri="{FF2B5EF4-FFF2-40B4-BE49-F238E27FC236}">
                <a16:creationId xmlns:a16="http://schemas.microsoft.com/office/drawing/2014/main" id="{AE670471-EBD5-4BE5-A508-F8A97A607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5475" y="1772816"/>
            <a:ext cx="1401977" cy="1260000"/>
          </a:xfrm>
          <a:prstGeom prst="rect">
            <a:avLst/>
          </a:prstGeom>
        </p:spPr>
      </p:pic>
      <p:pic>
        <p:nvPicPr>
          <p:cNvPr id="15" name="Picture 14">
            <a:extLst>
              <a:ext uri="{FF2B5EF4-FFF2-40B4-BE49-F238E27FC236}">
                <a16:creationId xmlns:a16="http://schemas.microsoft.com/office/drawing/2014/main" id="{98A84A27-CB44-479F-836B-099252AC1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0130" y="1772816"/>
            <a:ext cx="1260000" cy="1260000"/>
          </a:xfrm>
          <a:prstGeom prst="rect">
            <a:avLst/>
          </a:prstGeom>
        </p:spPr>
      </p:pic>
      <p:grpSp>
        <p:nvGrpSpPr>
          <p:cNvPr id="16" name="Group 15">
            <a:extLst>
              <a:ext uri="{FF2B5EF4-FFF2-40B4-BE49-F238E27FC236}">
                <a16:creationId xmlns:a16="http://schemas.microsoft.com/office/drawing/2014/main" id="{BBD1D0E5-79A3-48D3-8B82-718C6338C6E3}"/>
              </a:ext>
            </a:extLst>
          </p:cNvPr>
          <p:cNvGrpSpPr/>
          <p:nvPr/>
        </p:nvGrpSpPr>
        <p:grpSpPr>
          <a:xfrm>
            <a:off x="9838088" y="1880688"/>
            <a:ext cx="1932727" cy="1402524"/>
            <a:chOff x="9885371" y="2060848"/>
            <a:chExt cx="1932727" cy="1402524"/>
          </a:xfrm>
        </p:grpSpPr>
        <p:pic>
          <p:nvPicPr>
            <p:cNvPr id="17" name="Graphic 16" descr="User">
              <a:extLst>
                <a:ext uri="{FF2B5EF4-FFF2-40B4-BE49-F238E27FC236}">
                  <a16:creationId xmlns:a16="http://schemas.microsoft.com/office/drawing/2014/main" id="{5E07E14A-370A-406D-848A-CC1ED98D652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40772" y="2060848"/>
              <a:ext cx="1277326" cy="1277326"/>
            </a:xfrm>
            <a:prstGeom prst="rect">
              <a:avLst/>
            </a:prstGeom>
          </p:spPr>
        </p:pic>
        <p:pic>
          <p:nvPicPr>
            <p:cNvPr id="18" name="Graphic 17" descr="User">
              <a:extLst>
                <a:ext uri="{FF2B5EF4-FFF2-40B4-BE49-F238E27FC236}">
                  <a16:creationId xmlns:a16="http://schemas.microsoft.com/office/drawing/2014/main" id="{2F3D3BAC-9C2B-4C88-B87A-1B37E4DF477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85371" y="2060848"/>
              <a:ext cx="1402524" cy="1402524"/>
            </a:xfrm>
            <a:prstGeom prst="rect">
              <a:avLst/>
            </a:prstGeom>
          </p:spPr>
        </p:pic>
      </p:grpSp>
      <p:pic>
        <p:nvPicPr>
          <p:cNvPr id="19" name="Picture 18">
            <a:extLst>
              <a:ext uri="{FF2B5EF4-FFF2-40B4-BE49-F238E27FC236}">
                <a16:creationId xmlns:a16="http://schemas.microsoft.com/office/drawing/2014/main" id="{388C3242-7207-49B3-A1A7-8AFC80C03F0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03912" y="1849100"/>
            <a:ext cx="1745018" cy="1183716"/>
          </a:xfrm>
          <a:prstGeom prst="rect">
            <a:avLst/>
          </a:prstGeom>
        </p:spPr>
      </p:pic>
    </p:spTree>
    <p:extLst>
      <p:ext uri="{BB962C8B-B14F-4D97-AF65-F5344CB8AC3E}">
        <p14:creationId xmlns:p14="http://schemas.microsoft.com/office/powerpoint/2010/main" val="1261270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AC28-E23C-46EA-A2C6-B3A2B0A922CF}"/>
              </a:ext>
            </a:extLst>
          </p:cNvPr>
          <p:cNvSpPr>
            <a:spLocks noGrp="1"/>
          </p:cNvSpPr>
          <p:nvPr>
            <p:ph type="title"/>
          </p:nvPr>
        </p:nvSpPr>
        <p:spPr/>
        <p:txBody>
          <a:bodyPr/>
          <a:lstStyle/>
          <a:p>
            <a:r>
              <a:rPr lang="en-AU" dirty="0"/>
              <a:t>Value Proposition</a:t>
            </a:r>
          </a:p>
        </p:txBody>
      </p:sp>
      <p:sp>
        <p:nvSpPr>
          <p:cNvPr id="3" name="Content Placeholder 2">
            <a:extLst>
              <a:ext uri="{FF2B5EF4-FFF2-40B4-BE49-F238E27FC236}">
                <a16:creationId xmlns:a16="http://schemas.microsoft.com/office/drawing/2014/main" id="{A677CBA3-0C17-446F-A1A3-B8E67F0B805F}"/>
              </a:ext>
            </a:extLst>
          </p:cNvPr>
          <p:cNvSpPr>
            <a:spLocks noGrp="1"/>
          </p:cNvSpPr>
          <p:nvPr>
            <p:ph idx="1"/>
          </p:nvPr>
        </p:nvSpPr>
        <p:spPr>
          <a:xfrm>
            <a:off x="366184" y="908720"/>
            <a:ext cx="11459633" cy="5029200"/>
          </a:xfrm>
        </p:spPr>
        <p:txBody>
          <a:bodyPr/>
          <a:lstStyle/>
          <a:p>
            <a:r>
              <a:rPr lang="en-AU" dirty="0"/>
              <a:t>Cost Reduction is the most compelling reason to deploy SDIC* </a:t>
            </a:r>
            <a:r>
              <a:rPr lang="en-AU" sz="1100" dirty="0"/>
              <a:t>(average figures)</a:t>
            </a:r>
            <a:r>
              <a:rPr lang="en-AU" dirty="0"/>
              <a:t>:</a:t>
            </a:r>
          </a:p>
          <a:p>
            <a:pPr lvl="1"/>
            <a:r>
              <a:rPr lang="en-AU" dirty="0"/>
              <a:t>Reduces cloud spend by 20-80%, Increases VM density by 48%, Reduces hardware requirements by 33%</a:t>
            </a:r>
          </a:p>
          <a:p>
            <a:pPr lvl="1"/>
            <a:r>
              <a:rPr lang="en-AU" dirty="0"/>
              <a:t>Reduces hybrid cloud cost by 46%, Reduces software license cost by 55%</a:t>
            </a:r>
          </a:p>
          <a:p>
            <a:r>
              <a:rPr lang="en-AU" dirty="0"/>
              <a:t>Reduces risk of performance issues using predictive analysis, making recommendations to avoid future resource contention and optimally place workloads</a:t>
            </a:r>
          </a:p>
          <a:p>
            <a:r>
              <a:rPr lang="en-AU" dirty="0"/>
              <a:t>Can automate VM placement and resource allocation, reducing effort to manage the cloud</a:t>
            </a:r>
          </a:p>
          <a:p>
            <a:r>
              <a:rPr lang="en-AU" dirty="0"/>
              <a:t>Provides analysis for virtualised environments, public &amp; private clouds and containers</a:t>
            </a:r>
          </a:p>
          <a:p>
            <a:r>
              <a:rPr lang="en-AU" dirty="0"/>
              <a:t>Fast implementation – integrates with existing management infrastructure and no need for agent deployment</a:t>
            </a:r>
          </a:p>
          <a:p>
            <a:endParaRPr lang="en-AU" dirty="0"/>
          </a:p>
        </p:txBody>
      </p:sp>
      <p:sp>
        <p:nvSpPr>
          <p:cNvPr id="4" name="Footer Placeholder 3">
            <a:extLst>
              <a:ext uri="{FF2B5EF4-FFF2-40B4-BE49-F238E27FC236}">
                <a16:creationId xmlns:a16="http://schemas.microsoft.com/office/drawing/2014/main" id="{B8CD497C-E537-4F26-A771-840E8A837220}"/>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9B8CA4DE-46D0-4427-BE11-441855CEDEB0}"/>
              </a:ext>
            </a:extLst>
          </p:cNvPr>
          <p:cNvSpPr>
            <a:spLocks noGrp="1"/>
          </p:cNvSpPr>
          <p:nvPr>
            <p:ph type="sldNum" sz="quarter" idx="11"/>
          </p:nvPr>
        </p:nvSpPr>
        <p:spPr/>
        <p:txBody>
          <a:bodyPr/>
          <a:lstStyle/>
          <a:p>
            <a:fld id="{0C426F34-4EC7-4C3E-BCC5-CCD747DD43EB}" type="slidenum">
              <a:rPr lang="en-AU" smtClean="0"/>
              <a:pPr/>
              <a:t>12</a:t>
            </a:fld>
            <a:endParaRPr lang="en-AU"/>
          </a:p>
        </p:txBody>
      </p:sp>
      <p:sp>
        <p:nvSpPr>
          <p:cNvPr id="6" name="Date Placeholder 5">
            <a:extLst>
              <a:ext uri="{FF2B5EF4-FFF2-40B4-BE49-F238E27FC236}">
                <a16:creationId xmlns:a16="http://schemas.microsoft.com/office/drawing/2014/main" id="{F564EC03-C0B7-4F2F-884C-8432EB559D91}"/>
              </a:ext>
            </a:extLst>
          </p:cNvPr>
          <p:cNvSpPr>
            <a:spLocks noGrp="1"/>
          </p:cNvSpPr>
          <p:nvPr>
            <p:ph type="dt" sz="half" idx="12"/>
          </p:nvPr>
        </p:nvSpPr>
        <p:spPr/>
        <p:txBody>
          <a:bodyPr/>
          <a:lstStyle/>
          <a:p>
            <a:pPr>
              <a:spcBef>
                <a:spcPct val="0"/>
              </a:spcBef>
              <a:buFontTx/>
              <a:buNone/>
            </a:pPr>
            <a:fld id="{C4EB5C8C-F6D6-417A-9345-480AB52D9EEA}" type="datetime4">
              <a:rPr lang="en-AU" smtClean="0"/>
              <a:t>16 January 2018</a:t>
            </a:fld>
            <a:endParaRPr lang="en-AU"/>
          </a:p>
        </p:txBody>
      </p:sp>
      <p:pic>
        <p:nvPicPr>
          <p:cNvPr id="20" name="Picture 19">
            <a:extLst>
              <a:ext uri="{FF2B5EF4-FFF2-40B4-BE49-F238E27FC236}">
                <a16:creationId xmlns:a16="http://schemas.microsoft.com/office/drawing/2014/main" id="{3522D990-C23B-4AC8-9253-60B902ADA7AB}"/>
              </a:ext>
            </a:extLst>
          </p:cNvPr>
          <p:cNvPicPr>
            <a:picLocks noChangeAspect="1"/>
          </p:cNvPicPr>
          <p:nvPr/>
        </p:nvPicPr>
        <p:blipFill>
          <a:blip r:embed="rId2"/>
          <a:stretch>
            <a:fillRect/>
          </a:stretch>
        </p:blipFill>
        <p:spPr>
          <a:xfrm>
            <a:off x="1631504" y="3861048"/>
            <a:ext cx="8136904" cy="2828175"/>
          </a:xfrm>
          <a:prstGeom prst="rect">
            <a:avLst/>
          </a:prstGeom>
        </p:spPr>
      </p:pic>
    </p:spTree>
    <p:extLst>
      <p:ext uri="{BB962C8B-B14F-4D97-AF65-F5344CB8AC3E}">
        <p14:creationId xmlns:p14="http://schemas.microsoft.com/office/powerpoint/2010/main" val="284576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CA09-A07F-4B3F-9B30-BDBD047B7021}"/>
              </a:ext>
            </a:extLst>
          </p:cNvPr>
          <p:cNvSpPr>
            <a:spLocks noGrp="1"/>
          </p:cNvSpPr>
          <p:nvPr>
            <p:ph type="title"/>
          </p:nvPr>
        </p:nvSpPr>
        <p:spPr/>
        <p:txBody>
          <a:bodyPr/>
          <a:lstStyle/>
          <a:p>
            <a:r>
              <a:rPr lang="en-AU" dirty="0"/>
              <a:t>Common Usage Scenarios, Selection Criteria and Positioning</a:t>
            </a:r>
          </a:p>
        </p:txBody>
      </p:sp>
      <p:sp>
        <p:nvSpPr>
          <p:cNvPr id="7" name="Content Placeholder 6">
            <a:extLst>
              <a:ext uri="{FF2B5EF4-FFF2-40B4-BE49-F238E27FC236}">
                <a16:creationId xmlns:a16="http://schemas.microsoft.com/office/drawing/2014/main" id="{60F474C8-246E-4D44-A60C-1B9B6E9BFFF7}"/>
              </a:ext>
            </a:extLst>
          </p:cNvPr>
          <p:cNvSpPr>
            <a:spLocks noGrp="1"/>
          </p:cNvSpPr>
          <p:nvPr>
            <p:ph idx="1"/>
          </p:nvPr>
        </p:nvSpPr>
        <p:spPr/>
        <p:txBody>
          <a:bodyPr/>
          <a:lstStyle/>
          <a:p>
            <a:r>
              <a:rPr lang="en-US" dirty="0"/>
              <a:t>Large Server Migration and consolidation projects</a:t>
            </a:r>
          </a:p>
          <a:p>
            <a:pPr lvl="1"/>
            <a:r>
              <a:rPr lang="en-US" dirty="0"/>
              <a:t>prevents purchase of unneeded equipment and makes decisions on the best target for VMs</a:t>
            </a:r>
          </a:p>
          <a:p>
            <a:r>
              <a:rPr lang="en-US" dirty="0"/>
              <a:t>Cloud/Hybrid Cloud project</a:t>
            </a:r>
          </a:p>
          <a:p>
            <a:pPr lvl="1"/>
            <a:r>
              <a:rPr lang="en-US" dirty="0"/>
              <a:t>Can be a capacity planning tool in Hybrid cloud projects to ensure a right-sized cloud</a:t>
            </a:r>
          </a:p>
          <a:p>
            <a:r>
              <a:rPr lang="en-US" dirty="0" err="1"/>
              <a:t>Optimisation</a:t>
            </a:r>
            <a:r>
              <a:rPr lang="en-US" dirty="0"/>
              <a:t> / Cost take out</a:t>
            </a:r>
          </a:p>
          <a:p>
            <a:pPr lvl="1"/>
            <a:r>
              <a:rPr lang="en-US" dirty="0"/>
              <a:t>Improved host density and VM right-sizing can provide significant cost savings</a:t>
            </a:r>
          </a:p>
          <a:p>
            <a:r>
              <a:rPr lang="en-US" dirty="0"/>
              <a:t>Steady state</a:t>
            </a:r>
          </a:p>
          <a:p>
            <a:pPr lvl="1"/>
            <a:r>
              <a:rPr lang="en-US" dirty="0"/>
              <a:t>is a means to optimize server capacity, particularly in large environments where GTS owns the assets, delaying potential hardware spend for growth and significantly reducing software spend</a:t>
            </a:r>
          </a:p>
          <a:p>
            <a:r>
              <a:rPr lang="en-US" dirty="0"/>
              <a:t>Ongoing</a:t>
            </a:r>
          </a:p>
          <a:p>
            <a:pPr lvl="1"/>
            <a:r>
              <a:rPr lang="en-US" dirty="0"/>
              <a:t>This is not just a single-use tool, but provides ongoing benefit by re-balancing existing workloads as conditions change and makes recommendations for new workloads being deployed</a:t>
            </a:r>
          </a:p>
          <a:p>
            <a:endParaRPr lang="en-AU" dirty="0"/>
          </a:p>
        </p:txBody>
      </p:sp>
      <p:sp>
        <p:nvSpPr>
          <p:cNvPr id="3" name="Footer Placeholder 2">
            <a:extLst>
              <a:ext uri="{FF2B5EF4-FFF2-40B4-BE49-F238E27FC236}">
                <a16:creationId xmlns:a16="http://schemas.microsoft.com/office/drawing/2014/main" id="{467E88A8-F277-4EAF-9841-2D326E125437}"/>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F0B9397F-83FB-4F98-9E42-BB37A57F9E9D}"/>
              </a:ext>
            </a:extLst>
          </p:cNvPr>
          <p:cNvSpPr>
            <a:spLocks noGrp="1"/>
          </p:cNvSpPr>
          <p:nvPr>
            <p:ph type="sldNum" sz="quarter" idx="11"/>
          </p:nvPr>
        </p:nvSpPr>
        <p:spPr/>
        <p:txBody>
          <a:bodyPr/>
          <a:lstStyle/>
          <a:p>
            <a:fld id="{F0FFBA74-A297-476A-9576-5FA25982D35F}" type="slidenum">
              <a:rPr lang="en-AU" smtClean="0"/>
              <a:pPr/>
              <a:t>13</a:t>
            </a:fld>
            <a:endParaRPr lang="en-AU"/>
          </a:p>
        </p:txBody>
      </p:sp>
      <p:sp>
        <p:nvSpPr>
          <p:cNvPr id="5" name="Date Placeholder 4">
            <a:extLst>
              <a:ext uri="{FF2B5EF4-FFF2-40B4-BE49-F238E27FC236}">
                <a16:creationId xmlns:a16="http://schemas.microsoft.com/office/drawing/2014/main" id="{79C5F6A9-6B0A-4DA4-92B8-3A68A767F520}"/>
              </a:ext>
            </a:extLst>
          </p:cNvPr>
          <p:cNvSpPr>
            <a:spLocks noGrp="1"/>
          </p:cNvSpPr>
          <p:nvPr>
            <p:ph type="dt" sz="half" idx="12"/>
          </p:nvPr>
        </p:nvSpPr>
        <p:spPr/>
        <p:txBody>
          <a:bodyPr/>
          <a:lstStyle/>
          <a:p>
            <a:pPr>
              <a:spcBef>
                <a:spcPct val="0"/>
              </a:spcBef>
              <a:buFontTx/>
              <a:buNone/>
            </a:pPr>
            <a:fld id="{74C03913-4D1F-4F30-976D-310298625501}" type="datetime4">
              <a:rPr lang="en-AU" smtClean="0"/>
              <a:t>15 January 2018</a:t>
            </a:fld>
            <a:endParaRPr lang="en-AU"/>
          </a:p>
        </p:txBody>
      </p:sp>
    </p:spTree>
    <p:extLst>
      <p:ext uri="{BB962C8B-B14F-4D97-AF65-F5344CB8AC3E}">
        <p14:creationId xmlns:p14="http://schemas.microsoft.com/office/powerpoint/2010/main" val="2819447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B555-3C18-4A5D-870D-3009BA224B34}"/>
              </a:ext>
            </a:extLst>
          </p:cNvPr>
          <p:cNvSpPr>
            <a:spLocks noGrp="1"/>
          </p:cNvSpPr>
          <p:nvPr>
            <p:ph type="title"/>
          </p:nvPr>
        </p:nvSpPr>
        <p:spPr/>
        <p:txBody>
          <a:bodyPr/>
          <a:lstStyle/>
          <a:p>
            <a:r>
              <a:rPr lang="en-AU" dirty="0"/>
              <a:t>Delivery Model and Options</a:t>
            </a:r>
          </a:p>
        </p:txBody>
      </p:sp>
      <p:sp>
        <p:nvSpPr>
          <p:cNvPr id="7" name="Content Placeholder 6">
            <a:extLst>
              <a:ext uri="{FF2B5EF4-FFF2-40B4-BE49-F238E27FC236}">
                <a16:creationId xmlns:a16="http://schemas.microsoft.com/office/drawing/2014/main" id="{140583A8-E910-46D1-9092-5D86156B99BD}"/>
              </a:ext>
            </a:extLst>
          </p:cNvPr>
          <p:cNvSpPr>
            <a:spLocks noGrp="1"/>
          </p:cNvSpPr>
          <p:nvPr>
            <p:ph idx="1"/>
          </p:nvPr>
        </p:nvSpPr>
        <p:spPr/>
        <p:txBody>
          <a:bodyPr/>
          <a:lstStyle/>
          <a:p>
            <a:pPr>
              <a:spcBef>
                <a:spcPts val="600"/>
              </a:spcBef>
              <a:spcAft>
                <a:spcPts val="600"/>
              </a:spcAft>
            </a:pPr>
            <a:r>
              <a:rPr lang="en-US" dirty="0"/>
              <a:t>VMs can be either hosted on Public Clouds or in client’s Datacenters.  Can also collect data from physical servers if needed.</a:t>
            </a:r>
          </a:p>
          <a:p>
            <a:pPr>
              <a:spcBef>
                <a:spcPts val="600"/>
              </a:spcBef>
              <a:spcAft>
                <a:spcPts val="600"/>
              </a:spcAft>
            </a:pPr>
            <a:r>
              <a:rPr lang="en-US" dirty="0"/>
              <a:t>SDIC is offered in 2 deployment models, SaaS and Dedicated on-premise.</a:t>
            </a:r>
          </a:p>
          <a:p>
            <a:pPr lvl="1"/>
            <a:r>
              <a:rPr lang="en-US" dirty="0"/>
              <a:t>The SaaS option should be the preferred option</a:t>
            </a:r>
          </a:p>
          <a:p>
            <a:pPr lvl="2"/>
            <a:r>
              <a:rPr lang="en-US" dirty="0"/>
              <a:t>When using the SaaS model, connectors are built on the client network to connect to the workloads and collect data through the consoles or hypervisors.</a:t>
            </a:r>
          </a:p>
          <a:p>
            <a:pPr lvl="1"/>
            <a:r>
              <a:rPr lang="en-US" dirty="0"/>
              <a:t>SDIC can also be deployed as a dedicated on-premise instance in the client’s datacenter</a:t>
            </a:r>
          </a:p>
          <a:p>
            <a:pPr lvl="2"/>
            <a:r>
              <a:rPr lang="en-US" dirty="0"/>
              <a:t>This requires implementation of Densify server, Database and other components</a:t>
            </a:r>
          </a:p>
          <a:p>
            <a:r>
              <a:rPr lang="en-US" dirty="0"/>
              <a:t>SDIC should be considered when client is running physical and virtual farms outside of a Cloud Management Platform and has a cost Optimization objective.</a:t>
            </a:r>
          </a:p>
          <a:p>
            <a:r>
              <a:rPr lang="en-US" dirty="0"/>
              <a:t>In environments where VMware </a:t>
            </a:r>
            <a:r>
              <a:rPr lang="en-US" dirty="0" err="1"/>
              <a:t>vRA</a:t>
            </a:r>
            <a:r>
              <a:rPr lang="en-US" dirty="0"/>
              <a:t> is already deployed and </a:t>
            </a:r>
            <a:r>
              <a:rPr lang="en-US" dirty="0" err="1"/>
              <a:t>vROps</a:t>
            </a:r>
            <a:r>
              <a:rPr lang="en-US" dirty="0"/>
              <a:t> is already being used to provide the same functions, it may not make sense to shift to SDIC.  The cost of SDIC versus </a:t>
            </a:r>
            <a:r>
              <a:rPr lang="en-US" dirty="0" err="1"/>
              <a:t>vROps</a:t>
            </a:r>
            <a:r>
              <a:rPr lang="en-US" dirty="0"/>
              <a:t> based on the functional requirements of the client will be important to factor in.</a:t>
            </a:r>
          </a:p>
          <a:p>
            <a:r>
              <a:rPr lang="en-US" dirty="0"/>
              <a:t>SDIC provides best value if the client environment has multiple VM farms and expecting to grow fast. The ‘sweet spot’ is an environment of 1000 servers or more, but a minimum of 250 VMs is the starting point.</a:t>
            </a:r>
            <a:endParaRPr lang="en-AU" dirty="0"/>
          </a:p>
        </p:txBody>
      </p:sp>
      <p:sp>
        <p:nvSpPr>
          <p:cNvPr id="3" name="Footer Placeholder 2">
            <a:extLst>
              <a:ext uri="{FF2B5EF4-FFF2-40B4-BE49-F238E27FC236}">
                <a16:creationId xmlns:a16="http://schemas.microsoft.com/office/drawing/2014/main" id="{A8FA30AA-4F93-4239-AFF5-F6519B856095}"/>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F57299A7-7FA1-4875-866D-43351B34D14A}"/>
              </a:ext>
            </a:extLst>
          </p:cNvPr>
          <p:cNvSpPr>
            <a:spLocks noGrp="1"/>
          </p:cNvSpPr>
          <p:nvPr>
            <p:ph type="sldNum" sz="quarter" idx="11"/>
          </p:nvPr>
        </p:nvSpPr>
        <p:spPr/>
        <p:txBody>
          <a:bodyPr/>
          <a:lstStyle/>
          <a:p>
            <a:fld id="{F0FFBA74-A297-476A-9576-5FA25982D35F}" type="slidenum">
              <a:rPr lang="en-AU" smtClean="0"/>
              <a:pPr/>
              <a:t>14</a:t>
            </a:fld>
            <a:endParaRPr lang="en-AU"/>
          </a:p>
        </p:txBody>
      </p:sp>
      <p:sp>
        <p:nvSpPr>
          <p:cNvPr id="5" name="Date Placeholder 4">
            <a:extLst>
              <a:ext uri="{FF2B5EF4-FFF2-40B4-BE49-F238E27FC236}">
                <a16:creationId xmlns:a16="http://schemas.microsoft.com/office/drawing/2014/main" id="{6F903BDD-1217-4784-BA2D-B48535F54144}"/>
              </a:ext>
            </a:extLst>
          </p:cNvPr>
          <p:cNvSpPr>
            <a:spLocks noGrp="1"/>
          </p:cNvSpPr>
          <p:nvPr>
            <p:ph type="dt" sz="half" idx="12"/>
          </p:nvPr>
        </p:nvSpPr>
        <p:spPr/>
        <p:txBody>
          <a:bodyPr/>
          <a:lstStyle/>
          <a:p>
            <a:pPr>
              <a:spcBef>
                <a:spcPct val="0"/>
              </a:spcBef>
              <a:buFontTx/>
              <a:buNone/>
            </a:pPr>
            <a:fld id="{7972451E-8DD2-41D6-B15F-ABF3397C05C3}" type="datetime4">
              <a:rPr lang="en-AU" smtClean="0"/>
              <a:t>15 January 2018</a:t>
            </a:fld>
            <a:endParaRPr lang="en-AU"/>
          </a:p>
        </p:txBody>
      </p:sp>
    </p:spTree>
    <p:extLst>
      <p:ext uri="{BB962C8B-B14F-4D97-AF65-F5344CB8AC3E}">
        <p14:creationId xmlns:p14="http://schemas.microsoft.com/office/powerpoint/2010/main" val="140584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49E2-E95D-4C35-83E0-771783950CAD}"/>
              </a:ext>
            </a:extLst>
          </p:cNvPr>
          <p:cNvSpPr>
            <a:spLocks noGrp="1"/>
          </p:cNvSpPr>
          <p:nvPr>
            <p:ph type="title"/>
          </p:nvPr>
        </p:nvSpPr>
        <p:spPr/>
        <p:txBody>
          <a:bodyPr/>
          <a:lstStyle/>
          <a:p>
            <a:r>
              <a:rPr lang="en-AU" dirty="0"/>
              <a:t>Technical Design – SaaS Implementation</a:t>
            </a:r>
          </a:p>
        </p:txBody>
      </p:sp>
      <p:sp>
        <p:nvSpPr>
          <p:cNvPr id="3" name="Footer Placeholder 2">
            <a:extLst>
              <a:ext uri="{FF2B5EF4-FFF2-40B4-BE49-F238E27FC236}">
                <a16:creationId xmlns:a16="http://schemas.microsoft.com/office/drawing/2014/main" id="{296CB09B-370A-4571-AC16-DE16DDBFAED5}"/>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26ED9BEE-7957-4982-B486-A7620AA93C55}"/>
              </a:ext>
            </a:extLst>
          </p:cNvPr>
          <p:cNvSpPr>
            <a:spLocks noGrp="1"/>
          </p:cNvSpPr>
          <p:nvPr>
            <p:ph type="sldNum" sz="quarter" idx="11"/>
          </p:nvPr>
        </p:nvSpPr>
        <p:spPr/>
        <p:txBody>
          <a:bodyPr/>
          <a:lstStyle/>
          <a:p>
            <a:fld id="{F0FFBA74-A297-476A-9576-5FA25982D35F}" type="slidenum">
              <a:rPr lang="en-AU" smtClean="0"/>
              <a:pPr/>
              <a:t>15</a:t>
            </a:fld>
            <a:endParaRPr lang="en-AU"/>
          </a:p>
        </p:txBody>
      </p:sp>
      <p:sp>
        <p:nvSpPr>
          <p:cNvPr id="5" name="Date Placeholder 4">
            <a:extLst>
              <a:ext uri="{FF2B5EF4-FFF2-40B4-BE49-F238E27FC236}">
                <a16:creationId xmlns:a16="http://schemas.microsoft.com/office/drawing/2014/main" id="{6F14823F-6E8D-4E0E-9B1C-42FC35219E00}"/>
              </a:ext>
            </a:extLst>
          </p:cNvPr>
          <p:cNvSpPr>
            <a:spLocks noGrp="1"/>
          </p:cNvSpPr>
          <p:nvPr>
            <p:ph type="dt" sz="half" idx="12"/>
          </p:nvPr>
        </p:nvSpPr>
        <p:spPr/>
        <p:txBody>
          <a:bodyPr/>
          <a:lstStyle/>
          <a:p>
            <a:pPr>
              <a:spcBef>
                <a:spcPct val="0"/>
              </a:spcBef>
              <a:buFontTx/>
              <a:buNone/>
            </a:pPr>
            <a:fld id="{D235F970-77AD-476F-8795-0A674578F313}" type="datetime4">
              <a:rPr lang="en-AU" smtClean="0"/>
              <a:pPr>
                <a:spcBef>
                  <a:spcPct val="0"/>
                </a:spcBef>
                <a:buFontTx/>
                <a:buNone/>
              </a:pPr>
              <a:t>15 January 2018</a:t>
            </a:fld>
            <a:endParaRPr lang="en-AU"/>
          </a:p>
        </p:txBody>
      </p:sp>
      <p:sp>
        <p:nvSpPr>
          <p:cNvPr id="7" name="TextBox 6">
            <a:extLst>
              <a:ext uri="{FF2B5EF4-FFF2-40B4-BE49-F238E27FC236}">
                <a16:creationId xmlns:a16="http://schemas.microsoft.com/office/drawing/2014/main" id="{7BD80AFF-020A-4720-82A5-F2A635E1B7A7}"/>
              </a:ext>
            </a:extLst>
          </p:cNvPr>
          <p:cNvSpPr txBox="1"/>
          <p:nvPr/>
        </p:nvSpPr>
        <p:spPr>
          <a:xfrm>
            <a:off x="12288688" y="1124744"/>
            <a:ext cx="4026195" cy="3069284"/>
          </a:xfrm>
          <a:prstGeom prst="rect">
            <a:avLst/>
          </a:prstGeom>
          <a:solidFill>
            <a:srgbClr val="FFFFCC"/>
          </a:solidFill>
          <a:ln>
            <a:solidFill>
              <a:schemeClr val="bg2"/>
            </a:solidFill>
          </a:ln>
          <a:effectLst>
            <a:outerShdw blurRad="50800" dist="38100" dir="2700000" algn="tl" rotWithShape="0">
              <a:prstClr val="black">
                <a:alpha val="40000"/>
              </a:prstClr>
            </a:outerShdw>
          </a:effectLst>
        </p:spPr>
        <p:txBody>
          <a:bodyPr wrap="square" lIns="72000" tIns="72000" rIns="72000" bIns="72000" rtlCol="0">
            <a:spAutoFit/>
          </a:bodyPr>
          <a:lstStyle/>
          <a:p>
            <a:pPr>
              <a:spcBef>
                <a:spcPts val="300"/>
              </a:spcBef>
              <a:buNone/>
            </a:pPr>
            <a:r>
              <a:rPr lang="en-AU" sz="1000" dirty="0">
                <a:solidFill>
                  <a:schemeClr val="accent4"/>
                </a:solidFill>
                <a:latin typeface="+mn-lt"/>
              </a:rPr>
              <a:t>Content Guidance</a:t>
            </a:r>
            <a:r>
              <a:rPr lang="en-AU" sz="1000" b="0" dirty="0">
                <a:solidFill>
                  <a:schemeClr val="accent4"/>
                </a:solidFill>
                <a:latin typeface="+mn-lt"/>
              </a:rPr>
              <a:t>:</a:t>
            </a:r>
          </a:p>
          <a:p>
            <a:pPr>
              <a:spcBef>
                <a:spcPts val="300"/>
              </a:spcBef>
              <a:buNone/>
            </a:pPr>
            <a:r>
              <a:rPr lang="en-AU" sz="1000" b="0" dirty="0">
                <a:latin typeface="+mn-lt"/>
              </a:rPr>
              <a:t>In most cases I am assuming that our target GTS audience is most interested in what they need to design and implement within their client’s environment .  However they should know enough about the IBM delivery platform to explain it and to understand the integration points into their client environment. </a:t>
            </a:r>
          </a:p>
          <a:p>
            <a:pPr>
              <a:spcBef>
                <a:spcPts val="300"/>
              </a:spcBef>
              <a:buNone/>
            </a:pPr>
            <a:endParaRPr lang="en-AU" sz="1000" b="0" dirty="0">
              <a:latin typeface="+mn-lt"/>
            </a:endParaRPr>
          </a:p>
          <a:p>
            <a:pPr>
              <a:spcBef>
                <a:spcPts val="300"/>
              </a:spcBef>
              <a:buNone/>
            </a:pPr>
            <a:r>
              <a:rPr lang="en-AU" sz="1000" b="0" dirty="0">
                <a:latin typeface="+mn-lt"/>
              </a:rPr>
              <a:t>Provide an overview of the technical design of the IBM platform from which this capability is delivered:</a:t>
            </a:r>
          </a:p>
          <a:p>
            <a:pPr marL="171450" indent="-171450">
              <a:spcBef>
                <a:spcPts val="300"/>
              </a:spcBef>
              <a:buClr>
                <a:schemeClr val="accent1"/>
              </a:buClr>
            </a:pPr>
            <a:r>
              <a:rPr lang="en-US" sz="1000" b="0" dirty="0">
                <a:latin typeface="+mn-lt"/>
              </a:rPr>
              <a:t>Architecture overview sufficient for a GTS Architect to:</a:t>
            </a:r>
          </a:p>
          <a:p>
            <a:pPr marL="501650" lvl="1" indent="-228600">
              <a:spcBef>
                <a:spcPts val="300"/>
              </a:spcBef>
              <a:buFont typeface="IBM Plex Sans" panose="020B0503050000000000" pitchFamily="34" charset="0"/>
              <a:buChar char="—"/>
            </a:pPr>
            <a:r>
              <a:rPr lang="en-US" sz="900" b="0" dirty="0">
                <a:latin typeface="+mn-lt"/>
              </a:rPr>
              <a:t>Understand how it works and identify any potential issues or conflicts for their client</a:t>
            </a:r>
          </a:p>
          <a:p>
            <a:pPr marL="501650" lvl="1" indent="-228600">
              <a:spcBef>
                <a:spcPts val="300"/>
              </a:spcBef>
              <a:buFont typeface="IBM Plex Sans" panose="020B0503050000000000" pitchFamily="34" charset="0"/>
              <a:buChar char="—"/>
            </a:pPr>
            <a:r>
              <a:rPr lang="en-US" sz="900" b="0" dirty="0">
                <a:latin typeface="+mn-lt"/>
              </a:rPr>
              <a:t>Be able to explain it to a client </a:t>
            </a:r>
          </a:p>
          <a:p>
            <a:pPr marL="171450" indent="-171450">
              <a:spcBef>
                <a:spcPts val="300"/>
              </a:spcBef>
              <a:buClr>
                <a:schemeClr val="accent1"/>
              </a:buClr>
            </a:pPr>
            <a:r>
              <a:rPr lang="en-US" sz="1000" b="0" dirty="0">
                <a:latin typeface="+mn-lt"/>
              </a:rPr>
              <a:t>System Context diagram sufficient to identify any potential integration requirements or issues for their client</a:t>
            </a:r>
          </a:p>
          <a:p>
            <a:pPr marL="171450" indent="-171450">
              <a:spcBef>
                <a:spcPts val="300"/>
              </a:spcBef>
              <a:buClr>
                <a:schemeClr val="accent1"/>
              </a:buClr>
            </a:pPr>
            <a:r>
              <a:rPr lang="en-US" sz="1000" b="0" dirty="0">
                <a:latin typeface="+mn-lt"/>
              </a:rPr>
              <a:t>Describe what other detailed technical work products are available for this capability and where to find them</a:t>
            </a:r>
          </a:p>
        </p:txBody>
      </p:sp>
      <p:grpSp>
        <p:nvGrpSpPr>
          <p:cNvPr id="62" name="Group 61">
            <a:extLst>
              <a:ext uri="{FF2B5EF4-FFF2-40B4-BE49-F238E27FC236}">
                <a16:creationId xmlns:a16="http://schemas.microsoft.com/office/drawing/2014/main" id="{5869164B-70E5-49EB-AE81-D367F7B2A946}"/>
              </a:ext>
            </a:extLst>
          </p:cNvPr>
          <p:cNvGrpSpPr/>
          <p:nvPr/>
        </p:nvGrpSpPr>
        <p:grpSpPr>
          <a:xfrm>
            <a:off x="439058" y="1201809"/>
            <a:ext cx="11027423" cy="4747471"/>
            <a:chOff x="615186" y="910144"/>
            <a:chExt cx="11027423" cy="4747471"/>
          </a:xfrm>
        </p:grpSpPr>
        <p:sp>
          <p:nvSpPr>
            <p:cNvPr id="63" name="Rectangle 62">
              <a:extLst>
                <a:ext uri="{FF2B5EF4-FFF2-40B4-BE49-F238E27FC236}">
                  <a16:creationId xmlns:a16="http://schemas.microsoft.com/office/drawing/2014/main" id="{EC54BF7E-EA75-4809-BB8A-65752CF93CA6}"/>
                </a:ext>
              </a:extLst>
            </p:cNvPr>
            <p:cNvSpPr/>
            <p:nvPr/>
          </p:nvSpPr>
          <p:spPr>
            <a:xfrm>
              <a:off x="6981415" y="1102856"/>
              <a:ext cx="2697846" cy="4540037"/>
            </a:xfrm>
            <a:prstGeom prst="rect">
              <a:avLst/>
            </a:prstGeom>
            <a:solidFill>
              <a:schemeClr val="bg1"/>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0"/>
            </a:p>
          </p:txBody>
        </p:sp>
        <p:sp>
          <p:nvSpPr>
            <p:cNvPr id="64" name="Rectangle 63">
              <a:extLst>
                <a:ext uri="{FF2B5EF4-FFF2-40B4-BE49-F238E27FC236}">
                  <a16:creationId xmlns:a16="http://schemas.microsoft.com/office/drawing/2014/main" id="{067E09A1-0DFF-458A-B3F8-B8C13B6DFE5C}"/>
                </a:ext>
              </a:extLst>
            </p:cNvPr>
            <p:cNvSpPr/>
            <p:nvPr/>
          </p:nvSpPr>
          <p:spPr>
            <a:xfrm>
              <a:off x="748278" y="1102856"/>
              <a:ext cx="6072929" cy="2766032"/>
            </a:xfrm>
            <a:prstGeom prst="rect">
              <a:avLst/>
            </a:prstGeom>
            <a:solidFill>
              <a:schemeClr val="bg1"/>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0"/>
            </a:p>
          </p:txBody>
        </p:sp>
        <p:pic>
          <p:nvPicPr>
            <p:cNvPr id="65" name="Picture 64">
              <a:extLst>
                <a:ext uri="{FF2B5EF4-FFF2-40B4-BE49-F238E27FC236}">
                  <a16:creationId xmlns:a16="http://schemas.microsoft.com/office/drawing/2014/main" id="{F252DF85-9498-4BF1-852D-DD602155B116}"/>
                </a:ext>
              </a:extLst>
            </p:cNvPr>
            <p:cNvPicPr>
              <a:picLocks noChangeAspect="1"/>
            </p:cNvPicPr>
            <p:nvPr/>
          </p:nvPicPr>
          <p:blipFill>
            <a:blip r:embed="rId3"/>
            <a:stretch>
              <a:fillRect/>
            </a:stretch>
          </p:blipFill>
          <p:spPr>
            <a:xfrm>
              <a:off x="8426557" y="4185476"/>
              <a:ext cx="657221" cy="863986"/>
            </a:xfrm>
            <a:prstGeom prst="rect">
              <a:avLst/>
            </a:prstGeom>
          </p:spPr>
        </p:pic>
        <p:sp>
          <p:nvSpPr>
            <p:cNvPr id="66" name="TextBox 65">
              <a:extLst>
                <a:ext uri="{FF2B5EF4-FFF2-40B4-BE49-F238E27FC236}">
                  <a16:creationId xmlns:a16="http://schemas.microsoft.com/office/drawing/2014/main" id="{79A4B3BB-63A4-4AE3-BDD4-1E83C0B73C73}"/>
                </a:ext>
              </a:extLst>
            </p:cNvPr>
            <p:cNvSpPr txBox="1">
              <a:spLocks noChangeArrowheads="1"/>
            </p:cNvSpPr>
            <p:nvPr/>
          </p:nvSpPr>
          <p:spPr bwMode="auto">
            <a:xfrm>
              <a:off x="7920552" y="5089539"/>
              <a:ext cx="1682912" cy="510426"/>
            </a:xfrm>
            <a:prstGeom prst="rect">
              <a:avLst/>
            </a:prstGeom>
            <a:noFill/>
            <a:ln w="19050">
              <a:noFill/>
            </a:ln>
            <a:extLst/>
          </p:spPr>
          <p:txBody>
            <a:bodyPr wrap="square" lIns="31522" tIns="15763" rIns="31522" bIns="1576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buNone/>
              </a:pPr>
              <a:r>
                <a:rPr lang="en-US" sz="1555" b="1" dirty="0">
                  <a:solidFill>
                    <a:srgbClr val="404040"/>
                  </a:solidFill>
                  <a:ea typeface="ＭＳ Ｐゴシック" charset="-128"/>
                </a:rPr>
                <a:t>Densification</a:t>
              </a:r>
              <a:br>
                <a:rPr lang="en-US" sz="1555" b="1" dirty="0">
                  <a:solidFill>
                    <a:srgbClr val="404040"/>
                  </a:solidFill>
                  <a:ea typeface="ＭＳ Ｐゴシック" charset="-128"/>
                </a:rPr>
              </a:br>
              <a:r>
                <a:rPr lang="en-US" sz="1555" b="1" dirty="0">
                  <a:solidFill>
                    <a:srgbClr val="404040"/>
                  </a:solidFill>
                  <a:ea typeface="ＭＳ Ｐゴシック" charset="-128"/>
                </a:rPr>
                <a:t>Advisor</a:t>
              </a:r>
              <a:endParaRPr lang="en-CA" sz="1425" b="1" dirty="0">
                <a:solidFill>
                  <a:srgbClr val="404040"/>
                </a:solidFill>
                <a:ea typeface="ＭＳ Ｐゴシック" charset="-128"/>
              </a:endParaRPr>
            </a:p>
          </p:txBody>
        </p:sp>
        <p:pic>
          <p:nvPicPr>
            <p:cNvPr id="67" name="Picture 66">
              <a:extLst>
                <a:ext uri="{FF2B5EF4-FFF2-40B4-BE49-F238E27FC236}">
                  <a16:creationId xmlns:a16="http://schemas.microsoft.com/office/drawing/2014/main" id="{97F0F66A-188A-4859-A719-B4F3CBA65D6B}"/>
                </a:ext>
              </a:extLst>
            </p:cNvPr>
            <p:cNvPicPr>
              <a:picLocks noChangeAspect="1"/>
            </p:cNvPicPr>
            <p:nvPr/>
          </p:nvPicPr>
          <p:blipFill>
            <a:blip r:embed="rId4"/>
            <a:stretch>
              <a:fillRect/>
            </a:stretch>
          </p:blipFill>
          <p:spPr>
            <a:xfrm>
              <a:off x="5261076" y="1846761"/>
              <a:ext cx="708592" cy="936915"/>
            </a:xfrm>
            <a:prstGeom prst="rect">
              <a:avLst/>
            </a:prstGeom>
          </p:spPr>
        </p:pic>
        <p:pic>
          <p:nvPicPr>
            <p:cNvPr id="68" name="Picture 67">
              <a:extLst>
                <a:ext uri="{FF2B5EF4-FFF2-40B4-BE49-F238E27FC236}">
                  <a16:creationId xmlns:a16="http://schemas.microsoft.com/office/drawing/2014/main" id="{3334185E-B99C-40AF-9601-4153F1F91C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9931" y="2691912"/>
              <a:ext cx="1373809" cy="909513"/>
            </a:xfrm>
            <a:prstGeom prst="rect">
              <a:avLst/>
            </a:prstGeom>
          </p:spPr>
        </p:pic>
        <p:pic>
          <p:nvPicPr>
            <p:cNvPr id="69" name="Picture 68">
              <a:extLst>
                <a:ext uri="{FF2B5EF4-FFF2-40B4-BE49-F238E27FC236}">
                  <a16:creationId xmlns:a16="http://schemas.microsoft.com/office/drawing/2014/main" id="{AD4B8B37-6AA9-45B0-A905-C50DF05499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1799" y="2843645"/>
              <a:ext cx="1101887" cy="735460"/>
            </a:xfrm>
            <a:prstGeom prst="rect">
              <a:avLst/>
            </a:prstGeom>
          </p:spPr>
        </p:pic>
        <p:sp>
          <p:nvSpPr>
            <p:cNvPr id="70" name="Rectangle 69">
              <a:extLst>
                <a:ext uri="{FF2B5EF4-FFF2-40B4-BE49-F238E27FC236}">
                  <a16:creationId xmlns:a16="http://schemas.microsoft.com/office/drawing/2014/main" id="{D0618196-767A-472D-BEC7-37400EA1070D}"/>
                </a:ext>
              </a:extLst>
            </p:cNvPr>
            <p:cNvSpPr/>
            <p:nvPr/>
          </p:nvSpPr>
          <p:spPr>
            <a:xfrm>
              <a:off x="748278" y="3976937"/>
              <a:ext cx="6072929" cy="1680678"/>
            </a:xfrm>
            <a:prstGeom prst="rect">
              <a:avLst/>
            </a:prstGeom>
            <a:solidFill>
              <a:schemeClr val="bg1"/>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0"/>
            </a:p>
          </p:txBody>
        </p:sp>
        <p:pic>
          <p:nvPicPr>
            <p:cNvPr id="71" name="Picture 70">
              <a:extLst>
                <a:ext uri="{FF2B5EF4-FFF2-40B4-BE49-F238E27FC236}">
                  <a16:creationId xmlns:a16="http://schemas.microsoft.com/office/drawing/2014/main" id="{133A2068-11DA-4241-A260-F421C6FA63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4341" y="4701121"/>
              <a:ext cx="1126884" cy="752144"/>
            </a:xfrm>
            <a:prstGeom prst="rect">
              <a:avLst/>
            </a:prstGeom>
          </p:spPr>
        </p:pic>
        <p:sp>
          <p:nvSpPr>
            <p:cNvPr id="72" name="TextBox 71">
              <a:extLst>
                <a:ext uri="{FF2B5EF4-FFF2-40B4-BE49-F238E27FC236}">
                  <a16:creationId xmlns:a16="http://schemas.microsoft.com/office/drawing/2014/main" id="{7AF96FDD-6316-44C5-A8D0-9E1EFE9DDBA7}"/>
                </a:ext>
              </a:extLst>
            </p:cNvPr>
            <p:cNvSpPr txBox="1">
              <a:spLocks noChangeArrowheads="1"/>
            </p:cNvSpPr>
            <p:nvPr/>
          </p:nvSpPr>
          <p:spPr bwMode="auto">
            <a:xfrm>
              <a:off x="3222936" y="4893663"/>
              <a:ext cx="1090749" cy="487793"/>
            </a:xfrm>
            <a:prstGeom prst="rect">
              <a:avLst/>
            </a:prstGeom>
            <a:noFill/>
            <a:ln>
              <a:noFill/>
            </a:ln>
            <a:extLst/>
          </p:spPr>
          <p:txBody>
            <a:bodyPr wrap="square" lIns="31522" tIns="15763" rIns="31522" bIns="1576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lnSpc>
                  <a:spcPct val="75000"/>
                </a:lnSpc>
                <a:buNone/>
              </a:pPr>
              <a:r>
                <a:rPr lang="en-US" sz="1559" b="0" dirty="0">
                  <a:ea typeface="ＭＳ Ｐゴシック" charset="-128"/>
                </a:rPr>
                <a:t>Cloud</a:t>
              </a:r>
            </a:p>
            <a:p>
              <a:pPr algn="ctr" eaLnBrk="1" hangingPunct="1">
                <a:lnSpc>
                  <a:spcPct val="75000"/>
                </a:lnSpc>
                <a:buNone/>
              </a:pPr>
              <a:r>
                <a:rPr lang="en-US" sz="1559" b="0" dirty="0">
                  <a:ea typeface="ＭＳ Ｐゴシック" charset="-128"/>
                </a:rPr>
                <a:t>Connector</a:t>
              </a:r>
              <a:endParaRPr lang="en-CA" sz="1365" b="0" dirty="0">
                <a:ea typeface="ＭＳ Ｐゴシック" charset="-128"/>
              </a:endParaRPr>
            </a:p>
          </p:txBody>
        </p:sp>
        <p:pic>
          <p:nvPicPr>
            <p:cNvPr id="73" name="Picture 72">
              <a:extLst>
                <a:ext uri="{FF2B5EF4-FFF2-40B4-BE49-F238E27FC236}">
                  <a16:creationId xmlns:a16="http://schemas.microsoft.com/office/drawing/2014/main" id="{A48A3618-591C-48D2-B263-E921E816A85F}"/>
                </a:ext>
              </a:extLst>
            </p:cNvPr>
            <p:cNvPicPr>
              <a:picLocks noChangeAspect="1"/>
            </p:cNvPicPr>
            <p:nvPr/>
          </p:nvPicPr>
          <p:blipFill>
            <a:blip r:embed="rId7"/>
            <a:stretch>
              <a:fillRect/>
            </a:stretch>
          </p:blipFill>
          <p:spPr>
            <a:xfrm>
              <a:off x="1194845" y="5130342"/>
              <a:ext cx="1606135" cy="282199"/>
            </a:xfrm>
            <a:prstGeom prst="rect">
              <a:avLst/>
            </a:prstGeom>
          </p:spPr>
        </p:pic>
        <p:pic>
          <p:nvPicPr>
            <p:cNvPr id="74" name="Picture 73">
              <a:extLst>
                <a:ext uri="{FF2B5EF4-FFF2-40B4-BE49-F238E27FC236}">
                  <a16:creationId xmlns:a16="http://schemas.microsoft.com/office/drawing/2014/main" id="{A897F639-17EA-4C13-B59C-FBEC19F566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11799" y="1294555"/>
              <a:ext cx="1101887" cy="735460"/>
            </a:xfrm>
            <a:prstGeom prst="rect">
              <a:avLst/>
            </a:prstGeom>
          </p:spPr>
        </p:pic>
        <p:pic>
          <p:nvPicPr>
            <p:cNvPr id="75" name="Picture 74">
              <a:extLst>
                <a:ext uri="{FF2B5EF4-FFF2-40B4-BE49-F238E27FC236}">
                  <a16:creationId xmlns:a16="http://schemas.microsoft.com/office/drawing/2014/main" id="{88DAEBE7-8DC5-4ECA-8D32-F9A201A801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11809" y="2043352"/>
              <a:ext cx="420005" cy="369396"/>
            </a:xfrm>
            <a:prstGeom prst="rect">
              <a:avLst/>
            </a:prstGeom>
          </p:spPr>
        </p:pic>
        <p:pic>
          <p:nvPicPr>
            <p:cNvPr id="76" name="Picture 75">
              <a:extLst>
                <a:ext uri="{FF2B5EF4-FFF2-40B4-BE49-F238E27FC236}">
                  <a16:creationId xmlns:a16="http://schemas.microsoft.com/office/drawing/2014/main" id="{A5F0CB73-C2D5-4978-A4C9-6BA4FF6F32E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77980" y="1994979"/>
              <a:ext cx="565950" cy="424771"/>
            </a:xfrm>
            <a:prstGeom prst="rect">
              <a:avLst/>
            </a:prstGeom>
          </p:spPr>
        </p:pic>
        <p:pic>
          <p:nvPicPr>
            <p:cNvPr id="77" name="Picture 76">
              <a:extLst>
                <a:ext uri="{FF2B5EF4-FFF2-40B4-BE49-F238E27FC236}">
                  <a16:creationId xmlns:a16="http://schemas.microsoft.com/office/drawing/2014/main" id="{905D9453-FADA-458A-ADC3-99E6586A3F6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80840" y="1223850"/>
              <a:ext cx="776190" cy="776190"/>
            </a:xfrm>
            <a:prstGeom prst="rect">
              <a:avLst/>
            </a:prstGeom>
          </p:spPr>
        </p:pic>
        <p:grpSp>
          <p:nvGrpSpPr>
            <p:cNvPr id="78" name="Group 77">
              <a:extLst>
                <a:ext uri="{FF2B5EF4-FFF2-40B4-BE49-F238E27FC236}">
                  <a16:creationId xmlns:a16="http://schemas.microsoft.com/office/drawing/2014/main" id="{B53D51D3-3048-4468-A158-2CD82EFDDE06}"/>
                </a:ext>
              </a:extLst>
            </p:cNvPr>
            <p:cNvGrpSpPr/>
            <p:nvPr/>
          </p:nvGrpSpPr>
          <p:grpSpPr>
            <a:xfrm>
              <a:off x="4046806" y="2633350"/>
              <a:ext cx="446288" cy="446288"/>
              <a:chOff x="506518" y="1581321"/>
              <a:chExt cx="457959" cy="457959"/>
            </a:xfrm>
          </p:grpSpPr>
          <p:sp>
            <p:nvSpPr>
              <p:cNvPr id="113" name="Oval 112">
                <a:extLst>
                  <a:ext uri="{FF2B5EF4-FFF2-40B4-BE49-F238E27FC236}">
                    <a16:creationId xmlns:a16="http://schemas.microsoft.com/office/drawing/2014/main" id="{4AE99020-76C8-49EF-884C-C6AEA87516DD}"/>
                  </a:ext>
                </a:extLst>
              </p:cNvPr>
              <p:cNvSpPr/>
              <p:nvPr/>
            </p:nvSpPr>
            <p:spPr>
              <a:xfrm>
                <a:off x="537209" y="1614604"/>
                <a:ext cx="396733" cy="39139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4">
                  <a:solidFill>
                    <a:schemeClr val="tx1"/>
                  </a:solidFill>
                </a:endParaRPr>
              </a:p>
            </p:txBody>
          </p:sp>
          <p:pic>
            <p:nvPicPr>
              <p:cNvPr id="114" name="Picture 113">
                <a:extLst>
                  <a:ext uri="{FF2B5EF4-FFF2-40B4-BE49-F238E27FC236}">
                    <a16:creationId xmlns:a16="http://schemas.microsoft.com/office/drawing/2014/main" id="{44A63519-1F9E-4DF2-816D-2039253CACE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06518" y="1581321"/>
                <a:ext cx="457959" cy="457959"/>
              </a:xfrm>
              <a:prstGeom prst="rect">
                <a:avLst/>
              </a:prstGeom>
            </p:spPr>
          </p:pic>
        </p:grpSp>
        <p:cxnSp>
          <p:nvCxnSpPr>
            <p:cNvPr id="79" name="Elbow Connector 39">
              <a:extLst>
                <a:ext uri="{FF2B5EF4-FFF2-40B4-BE49-F238E27FC236}">
                  <a16:creationId xmlns:a16="http://schemas.microsoft.com/office/drawing/2014/main" id="{29B79A43-8BBF-42E8-A37E-F65A1575D9D2}"/>
                </a:ext>
              </a:extLst>
            </p:cNvPr>
            <p:cNvCxnSpPr>
              <a:stCxn id="72" idx="3"/>
              <a:endCxn id="81" idx="1"/>
            </p:cNvCxnSpPr>
            <p:nvPr/>
          </p:nvCxnSpPr>
          <p:spPr>
            <a:xfrm flipV="1">
              <a:off x="4313685" y="3846239"/>
              <a:ext cx="3125792" cy="1291321"/>
            </a:xfrm>
            <a:prstGeom prst="bentConnector3">
              <a:avLst>
                <a:gd name="adj1" fmla="val 93880"/>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71DE9A1-C8DE-439E-B696-E1208410EAD6}"/>
                </a:ext>
              </a:extLst>
            </p:cNvPr>
            <p:cNvSpPr/>
            <p:nvPr/>
          </p:nvSpPr>
          <p:spPr>
            <a:xfrm>
              <a:off x="7416389" y="3482985"/>
              <a:ext cx="146891" cy="15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4"/>
            </a:p>
          </p:txBody>
        </p:sp>
        <p:sp>
          <p:nvSpPr>
            <p:cNvPr id="81" name="Rectangle 80">
              <a:extLst>
                <a:ext uri="{FF2B5EF4-FFF2-40B4-BE49-F238E27FC236}">
                  <a16:creationId xmlns:a16="http://schemas.microsoft.com/office/drawing/2014/main" id="{B4706EB3-922C-461A-8410-C8C25FBBDCF5}"/>
                </a:ext>
              </a:extLst>
            </p:cNvPr>
            <p:cNvSpPr/>
            <p:nvPr/>
          </p:nvSpPr>
          <p:spPr>
            <a:xfrm>
              <a:off x="7439477" y="3768723"/>
              <a:ext cx="146891" cy="15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4"/>
            </a:p>
          </p:txBody>
        </p:sp>
        <p:sp>
          <p:nvSpPr>
            <p:cNvPr id="82" name="TextBox 81">
              <a:extLst>
                <a:ext uri="{FF2B5EF4-FFF2-40B4-BE49-F238E27FC236}">
                  <a16:creationId xmlns:a16="http://schemas.microsoft.com/office/drawing/2014/main" id="{AA2DBD89-B998-4FAE-8ED6-32C57C536844}"/>
                </a:ext>
              </a:extLst>
            </p:cNvPr>
            <p:cNvSpPr txBox="1">
              <a:spLocks noChangeArrowheads="1"/>
            </p:cNvSpPr>
            <p:nvPr/>
          </p:nvSpPr>
          <p:spPr bwMode="auto">
            <a:xfrm>
              <a:off x="3218380" y="3146972"/>
              <a:ext cx="1084167" cy="212396"/>
            </a:xfrm>
            <a:prstGeom prst="rect">
              <a:avLst/>
            </a:prstGeom>
            <a:noFill/>
            <a:ln>
              <a:noFill/>
            </a:ln>
            <a:extLst/>
          </p:spPr>
          <p:txBody>
            <a:bodyPr wrap="square" lIns="31522" tIns="15763" rIns="31522" bIns="1576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lnSpc>
                  <a:spcPct val="75000"/>
                </a:lnSpc>
                <a:buNone/>
              </a:pPr>
              <a:r>
                <a:rPr lang="en-US" sz="1559" b="0" dirty="0">
                  <a:ea typeface="ＭＳ Ｐゴシック" charset="-128"/>
                </a:rPr>
                <a:t>Connector</a:t>
              </a:r>
              <a:endParaRPr lang="en-CA" sz="1365" b="0" dirty="0">
                <a:ea typeface="ＭＳ Ｐゴシック" charset="-128"/>
              </a:endParaRPr>
            </a:p>
          </p:txBody>
        </p:sp>
        <p:sp>
          <p:nvSpPr>
            <p:cNvPr id="83" name="TextBox 82">
              <a:extLst>
                <a:ext uri="{FF2B5EF4-FFF2-40B4-BE49-F238E27FC236}">
                  <a16:creationId xmlns:a16="http://schemas.microsoft.com/office/drawing/2014/main" id="{CEAAE943-C166-4423-BD7E-F4349E23A1C2}"/>
                </a:ext>
              </a:extLst>
            </p:cNvPr>
            <p:cNvSpPr txBox="1">
              <a:spLocks noChangeArrowheads="1"/>
            </p:cNvSpPr>
            <p:nvPr/>
          </p:nvSpPr>
          <p:spPr bwMode="auto">
            <a:xfrm>
              <a:off x="3118170" y="1510751"/>
              <a:ext cx="1333144" cy="487793"/>
            </a:xfrm>
            <a:prstGeom prst="rect">
              <a:avLst/>
            </a:prstGeom>
            <a:noFill/>
            <a:ln>
              <a:noFill/>
            </a:ln>
            <a:extLst/>
          </p:spPr>
          <p:txBody>
            <a:bodyPr wrap="square" lIns="31522" tIns="15763" rIns="31522" bIns="1576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lnSpc>
                  <a:spcPct val="75000"/>
                </a:lnSpc>
                <a:buNone/>
              </a:pPr>
              <a:r>
                <a:rPr lang="en-US" sz="1559" b="0" dirty="0">
                  <a:ea typeface="ＭＳ Ｐゴシック" charset="-128"/>
                </a:rPr>
                <a:t>Midrange</a:t>
              </a:r>
            </a:p>
            <a:p>
              <a:pPr algn="ctr" eaLnBrk="1" hangingPunct="1">
                <a:lnSpc>
                  <a:spcPct val="75000"/>
                </a:lnSpc>
                <a:buNone/>
              </a:pPr>
              <a:r>
                <a:rPr lang="en-US" sz="1559" b="0" dirty="0">
                  <a:ea typeface="ＭＳ Ｐゴシック" charset="-128"/>
                </a:rPr>
                <a:t>Connector</a:t>
              </a:r>
              <a:endParaRPr lang="en-CA" sz="1365" b="0" dirty="0">
                <a:ea typeface="ＭＳ Ｐゴシック" charset="-128"/>
              </a:endParaRPr>
            </a:p>
          </p:txBody>
        </p:sp>
        <p:cxnSp>
          <p:nvCxnSpPr>
            <p:cNvPr id="84" name="Elbow Connector 48">
              <a:extLst>
                <a:ext uri="{FF2B5EF4-FFF2-40B4-BE49-F238E27FC236}">
                  <a16:creationId xmlns:a16="http://schemas.microsoft.com/office/drawing/2014/main" id="{A27B4391-678E-41B5-A283-9DDDC01E7CCC}"/>
                </a:ext>
              </a:extLst>
            </p:cNvPr>
            <p:cNvCxnSpPr>
              <a:endCxn id="80" idx="1"/>
            </p:cNvCxnSpPr>
            <p:nvPr/>
          </p:nvCxnSpPr>
          <p:spPr>
            <a:xfrm flipV="1">
              <a:off x="2836908" y="3560500"/>
              <a:ext cx="4579482" cy="844644"/>
            </a:xfrm>
            <a:prstGeom prst="bentConnector3">
              <a:avLst>
                <a:gd name="adj1" fmla="val 93226"/>
              </a:avLst>
            </a:prstGeom>
            <a:ln w="1905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D483CC65-1A6B-4FD3-993C-88CC2AF08977}"/>
                </a:ext>
              </a:extLst>
            </p:cNvPr>
            <p:cNvSpPr txBox="1">
              <a:spLocks noChangeArrowheads="1"/>
            </p:cNvSpPr>
            <p:nvPr/>
          </p:nvSpPr>
          <p:spPr bwMode="auto">
            <a:xfrm>
              <a:off x="2902410" y="4152178"/>
              <a:ext cx="1731804" cy="144621"/>
            </a:xfrm>
            <a:prstGeom prst="rect">
              <a:avLst/>
            </a:prstGeom>
            <a:noFill/>
            <a:ln>
              <a:noFill/>
            </a:ln>
            <a:extLst/>
          </p:spPr>
          <p:txBody>
            <a:bodyPr wrap="square" lIns="31522" tIns="15763" rIns="31522" bIns="1576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lnSpc>
                  <a:spcPct val="75000"/>
                </a:lnSpc>
                <a:buNone/>
              </a:pPr>
              <a:r>
                <a:rPr lang="en-US" sz="975" b="0" dirty="0" err="1">
                  <a:ea typeface="ＭＳ Ｐゴシック" charset="-128"/>
                </a:rPr>
                <a:t>CloudWatch</a:t>
              </a:r>
              <a:r>
                <a:rPr lang="en-US" sz="975" b="0" dirty="0">
                  <a:ea typeface="ＭＳ Ｐゴシック" charset="-128"/>
                </a:rPr>
                <a:t> API</a:t>
              </a:r>
            </a:p>
          </p:txBody>
        </p:sp>
        <p:cxnSp>
          <p:nvCxnSpPr>
            <p:cNvPr id="86" name="Straight Arrow Connector 85">
              <a:extLst>
                <a:ext uri="{FF2B5EF4-FFF2-40B4-BE49-F238E27FC236}">
                  <a16:creationId xmlns:a16="http://schemas.microsoft.com/office/drawing/2014/main" id="{A31675DB-82C3-4AF9-BD42-A10E63A30815}"/>
                </a:ext>
              </a:extLst>
            </p:cNvPr>
            <p:cNvCxnSpPr/>
            <p:nvPr/>
          </p:nvCxnSpPr>
          <p:spPr>
            <a:xfrm>
              <a:off x="5747564" y="3219009"/>
              <a:ext cx="1668825" cy="0"/>
            </a:xfrm>
            <a:prstGeom prst="straightConnector1">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5D895E4-876E-4E5E-8A0B-2C2F446530F5}"/>
                </a:ext>
              </a:extLst>
            </p:cNvPr>
            <p:cNvCxnSpPr>
              <a:stCxn id="74" idx="2"/>
              <a:endCxn id="69" idx="0"/>
            </p:cNvCxnSpPr>
            <p:nvPr/>
          </p:nvCxnSpPr>
          <p:spPr>
            <a:xfrm>
              <a:off x="3762742" y="2030015"/>
              <a:ext cx="0" cy="813630"/>
            </a:xfrm>
            <a:prstGeom prst="straightConnector1">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8C305D5-2605-4ACB-A781-EC040DD190AE}"/>
                </a:ext>
              </a:extLst>
            </p:cNvPr>
            <p:cNvCxnSpPr/>
            <p:nvPr/>
          </p:nvCxnSpPr>
          <p:spPr>
            <a:xfrm flipH="1">
              <a:off x="2648678" y="3213556"/>
              <a:ext cx="577941" cy="3362"/>
            </a:xfrm>
            <a:prstGeom prst="straightConnector1">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CB29B98-BFEE-4BA3-9400-1F145970D013}"/>
                </a:ext>
              </a:extLst>
            </p:cNvPr>
            <p:cNvCxnSpPr/>
            <p:nvPr/>
          </p:nvCxnSpPr>
          <p:spPr>
            <a:xfrm flipH="1">
              <a:off x="2633857" y="1658442"/>
              <a:ext cx="577941" cy="3362"/>
            </a:xfrm>
            <a:prstGeom prst="straightConnector1">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9139D5F0-5AD8-410E-B355-45164D7986D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29176" y="4135941"/>
              <a:ext cx="1298105" cy="473293"/>
            </a:xfrm>
            <a:prstGeom prst="rect">
              <a:avLst/>
            </a:prstGeom>
          </p:spPr>
        </p:pic>
        <p:pic>
          <p:nvPicPr>
            <p:cNvPr id="91" name="Picture 90">
              <a:extLst>
                <a:ext uri="{FF2B5EF4-FFF2-40B4-BE49-F238E27FC236}">
                  <a16:creationId xmlns:a16="http://schemas.microsoft.com/office/drawing/2014/main" id="{C2B1A8EA-C9F1-4649-B58A-E17322398C8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5613" y="4711626"/>
              <a:ext cx="1916004" cy="328205"/>
            </a:xfrm>
            <a:prstGeom prst="rect">
              <a:avLst/>
            </a:prstGeom>
          </p:spPr>
        </p:pic>
        <p:cxnSp>
          <p:nvCxnSpPr>
            <p:cNvPr id="92" name="Straight Arrow Connector 91">
              <a:extLst>
                <a:ext uri="{FF2B5EF4-FFF2-40B4-BE49-F238E27FC236}">
                  <a16:creationId xmlns:a16="http://schemas.microsoft.com/office/drawing/2014/main" id="{4A1B93A1-1851-4455-AF5E-C22F9FFD5038}"/>
                </a:ext>
              </a:extLst>
            </p:cNvPr>
            <p:cNvCxnSpPr/>
            <p:nvPr/>
          </p:nvCxnSpPr>
          <p:spPr>
            <a:xfrm flipH="1">
              <a:off x="2974556" y="4903944"/>
              <a:ext cx="237243" cy="0"/>
            </a:xfrm>
            <a:prstGeom prst="straightConnector1">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690E147-9171-44B7-959B-04170F7ADD32}"/>
                </a:ext>
              </a:extLst>
            </p:cNvPr>
            <p:cNvCxnSpPr/>
            <p:nvPr/>
          </p:nvCxnSpPr>
          <p:spPr>
            <a:xfrm flipH="1">
              <a:off x="2989377" y="5296759"/>
              <a:ext cx="237243" cy="0"/>
            </a:xfrm>
            <a:prstGeom prst="straightConnector1">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10F99A3-A59D-4D3E-B90B-F76E5871B7A4}"/>
                </a:ext>
              </a:extLst>
            </p:cNvPr>
            <p:cNvCxnSpPr/>
            <p:nvPr/>
          </p:nvCxnSpPr>
          <p:spPr>
            <a:xfrm>
              <a:off x="4313685" y="3219009"/>
              <a:ext cx="1034886" cy="0"/>
            </a:xfrm>
            <a:prstGeom prst="line">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6B9C3ED-0C63-473A-BA2B-22A5FA56A884}"/>
                </a:ext>
              </a:extLst>
            </p:cNvPr>
            <p:cNvCxnSpPr/>
            <p:nvPr/>
          </p:nvCxnSpPr>
          <p:spPr>
            <a:xfrm flipV="1">
              <a:off x="5337902" y="2992427"/>
              <a:ext cx="291357" cy="220859"/>
            </a:xfrm>
            <a:prstGeom prst="line">
              <a:avLst/>
            </a:prstGeom>
            <a:ln w="19050">
              <a:solidFill>
                <a:schemeClr val="tx1">
                  <a:lumMod val="65000"/>
                  <a:lumOff val="3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99C2433-CE38-4D1E-B830-F3902B707E82}"/>
                </a:ext>
              </a:extLst>
            </p:cNvPr>
            <p:cNvSpPr txBox="1">
              <a:spLocks noChangeArrowheads="1"/>
            </p:cNvSpPr>
            <p:nvPr/>
          </p:nvSpPr>
          <p:spPr bwMode="auto">
            <a:xfrm>
              <a:off x="2396748" y="2839141"/>
              <a:ext cx="608456" cy="257280"/>
            </a:xfrm>
            <a:prstGeom prst="rect">
              <a:avLst/>
            </a:prstGeom>
            <a:noFill/>
            <a:ln>
              <a:noFill/>
            </a:ln>
            <a:extLst/>
          </p:spPr>
          <p:txBody>
            <a:bodyPr wrap="square" lIns="31522" tIns="15763" rIns="31522" bIns="1576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lnSpc>
                  <a:spcPct val="75000"/>
                </a:lnSpc>
                <a:buNone/>
              </a:pPr>
              <a:r>
                <a:rPr lang="en-US" sz="975" b="0" dirty="0">
                  <a:ea typeface="ＭＳ Ｐゴシック" charset="-128"/>
                </a:rPr>
                <a:t>vCenter or </a:t>
              </a:r>
              <a:r>
                <a:rPr lang="en-US" sz="975" b="0" dirty="0" err="1">
                  <a:ea typeface="ＭＳ Ｐゴシック" charset="-128"/>
                </a:rPr>
                <a:t>vROps</a:t>
              </a:r>
              <a:endParaRPr lang="en-US" sz="975" b="0" dirty="0">
                <a:ea typeface="ＭＳ Ｐゴシック" charset="-128"/>
              </a:endParaRPr>
            </a:p>
          </p:txBody>
        </p:sp>
        <p:sp>
          <p:nvSpPr>
            <p:cNvPr id="97" name="Rectangle 96">
              <a:extLst>
                <a:ext uri="{FF2B5EF4-FFF2-40B4-BE49-F238E27FC236}">
                  <a16:creationId xmlns:a16="http://schemas.microsoft.com/office/drawing/2014/main" id="{B7D08EEE-CF63-4FEC-9114-8C0833DD7831}"/>
                </a:ext>
              </a:extLst>
            </p:cNvPr>
            <p:cNvSpPr/>
            <p:nvPr/>
          </p:nvSpPr>
          <p:spPr>
            <a:xfrm>
              <a:off x="3011149" y="1223850"/>
              <a:ext cx="1557911" cy="254487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a:p>
          </p:txBody>
        </p:sp>
        <p:sp>
          <p:nvSpPr>
            <p:cNvPr id="98" name="TextBox 97">
              <a:extLst>
                <a:ext uri="{FF2B5EF4-FFF2-40B4-BE49-F238E27FC236}">
                  <a16:creationId xmlns:a16="http://schemas.microsoft.com/office/drawing/2014/main" id="{238667A8-FAEF-421E-9EA8-4C18CBA89F97}"/>
                </a:ext>
              </a:extLst>
            </p:cNvPr>
            <p:cNvSpPr txBox="1">
              <a:spLocks noChangeArrowheads="1"/>
            </p:cNvSpPr>
            <p:nvPr/>
          </p:nvSpPr>
          <p:spPr bwMode="auto">
            <a:xfrm>
              <a:off x="4747893" y="1229368"/>
              <a:ext cx="608456" cy="257280"/>
            </a:xfrm>
            <a:prstGeom prst="rect">
              <a:avLst/>
            </a:prstGeom>
            <a:noFill/>
            <a:ln>
              <a:noFill/>
            </a:ln>
            <a:extLst/>
          </p:spPr>
          <p:txBody>
            <a:bodyPr wrap="square" lIns="31522" tIns="15763" rIns="31522" bIns="1576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lnSpc>
                  <a:spcPct val="75000"/>
                </a:lnSpc>
                <a:buNone/>
              </a:pPr>
              <a:r>
                <a:rPr lang="en-US" sz="975" b="0" dirty="0">
                  <a:ea typeface="ＭＳ Ｐゴシック" charset="-128"/>
                </a:rPr>
                <a:t>Installed in 1 VM</a:t>
              </a:r>
            </a:p>
          </p:txBody>
        </p:sp>
        <p:cxnSp>
          <p:nvCxnSpPr>
            <p:cNvPr id="99" name="Straight Arrow Connector 98">
              <a:extLst>
                <a:ext uri="{FF2B5EF4-FFF2-40B4-BE49-F238E27FC236}">
                  <a16:creationId xmlns:a16="http://schemas.microsoft.com/office/drawing/2014/main" id="{E962152B-962F-4A96-9253-F047F550EDC6}"/>
                </a:ext>
              </a:extLst>
            </p:cNvPr>
            <p:cNvCxnSpPr/>
            <p:nvPr/>
          </p:nvCxnSpPr>
          <p:spPr>
            <a:xfrm flipH="1">
              <a:off x="4588694" y="1536133"/>
              <a:ext cx="205588" cy="77038"/>
            </a:xfrm>
            <a:prstGeom prst="straightConnector1">
              <a:avLst/>
            </a:prstGeom>
            <a:ln w="19050">
              <a:solidFill>
                <a:schemeClr val="tx1">
                  <a:lumMod val="65000"/>
                  <a:lumOff val="3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527FCD7B-8C61-4EBD-A952-877CF125E535}"/>
                </a:ext>
              </a:extLst>
            </p:cNvPr>
            <p:cNvSpPr txBox="1">
              <a:spLocks noChangeArrowheads="1"/>
            </p:cNvSpPr>
            <p:nvPr/>
          </p:nvSpPr>
          <p:spPr bwMode="auto">
            <a:xfrm>
              <a:off x="615186" y="917779"/>
              <a:ext cx="1541844" cy="170462"/>
            </a:xfrm>
            <a:prstGeom prst="rect">
              <a:avLst/>
            </a:prstGeom>
            <a:noFill/>
            <a:ln>
              <a:noFill/>
            </a:ln>
            <a:extLst/>
          </p:spPr>
          <p:txBody>
            <a:bodyPr wrap="square" lIns="31522" tIns="15763" rIns="31522" bIns="1576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lnSpc>
                  <a:spcPct val="75000"/>
                </a:lnSpc>
                <a:buNone/>
              </a:pPr>
              <a:r>
                <a:rPr lang="en-US" sz="1197" dirty="0">
                  <a:solidFill>
                    <a:srgbClr val="00B0F0"/>
                  </a:solidFill>
                  <a:ea typeface="ＭＳ Ｐゴシック" charset="-128"/>
                </a:rPr>
                <a:t>Customer Premises</a:t>
              </a:r>
            </a:p>
          </p:txBody>
        </p:sp>
        <p:sp>
          <p:nvSpPr>
            <p:cNvPr id="101" name="TextBox 100">
              <a:extLst>
                <a:ext uri="{FF2B5EF4-FFF2-40B4-BE49-F238E27FC236}">
                  <a16:creationId xmlns:a16="http://schemas.microsoft.com/office/drawing/2014/main" id="{4F95781D-7FC2-467C-ABCC-EED4F56D2C16}"/>
                </a:ext>
              </a:extLst>
            </p:cNvPr>
            <p:cNvSpPr txBox="1">
              <a:spLocks noChangeArrowheads="1"/>
            </p:cNvSpPr>
            <p:nvPr/>
          </p:nvSpPr>
          <p:spPr bwMode="auto">
            <a:xfrm>
              <a:off x="8061620" y="910144"/>
              <a:ext cx="1541844" cy="170462"/>
            </a:xfrm>
            <a:prstGeom prst="rect">
              <a:avLst/>
            </a:prstGeom>
            <a:noFill/>
            <a:ln>
              <a:noFill/>
            </a:ln>
            <a:extLst/>
          </p:spPr>
          <p:txBody>
            <a:bodyPr wrap="square" lIns="31522" tIns="15763" rIns="31522" bIns="1576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lnSpc>
                  <a:spcPct val="75000"/>
                </a:lnSpc>
                <a:buNone/>
              </a:pPr>
              <a:r>
                <a:rPr lang="en-US" sz="1197" dirty="0">
                  <a:solidFill>
                    <a:srgbClr val="00B0F0"/>
                  </a:solidFill>
                  <a:ea typeface="ＭＳ Ｐゴシック" charset="-128"/>
                </a:rPr>
                <a:t>Densify in SoftLayer</a:t>
              </a:r>
            </a:p>
          </p:txBody>
        </p:sp>
        <p:sp>
          <p:nvSpPr>
            <p:cNvPr id="102" name="Rectangle 101">
              <a:extLst>
                <a:ext uri="{FF2B5EF4-FFF2-40B4-BE49-F238E27FC236}">
                  <a16:creationId xmlns:a16="http://schemas.microsoft.com/office/drawing/2014/main" id="{3894755C-6BE1-443C-9B0D-F802EDBB354A}"/>
                </a:ext>
              </a:extLst>
            </p:cNvPr>
            <p:cNvSpPr/>
            <p:nvPr/>
          </p:nvSpPr>
          <p:spPr>
            <a:xfrm>
              <a:off x="9836566" y="1117578"/>
              <a:ext cx="1806043" cy="4540037"/>
            </a:xfrm>
            <a:prstGeom prst="rect">
              <a:avLst/>
            </a:prstGeom>
            <a:solidFill>
              <a:schemeClr val="bg1"/>
            </a:solidFill>
            <a:ln w="317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0"/>
            </a:p>
          </p:txBody>
        </p:sp>
        <p:pic>
          <p:nvPicPr>
            <p:cNvPr id="103" name="Picture 102">
              <a:extLst>
                <a:ext uri="{FF2B5EF4-FFF2-40B4-BE49-F238E27FC236}">
                  <a16:creationId xmlns:a16="http://schemas.microsoft.com/office/drawing/2014/main" id="{43AEBEAE-38A6-4E18-B452-1B2B3EBAB536}"/>
                </a:ext>
              </a:extLst>
            </p:cNvPr>
            <p:cNvPicPr>
              <a:picLocks noChangeAspect="1"/>
            </p:cNvPicPr>
            <p:nvPr/>
          </p:nvPicPr>
          <p:blipFill>
            <a:blip r:embed="rId14"/>
            <a:stretch>
              <a:fillRect/>
            </a:stretch>
          </p:blipFill>
          <p:spPr>
            <a:xfrm>
              <a:off x="10225464" y="1853683"/>
              <a:ext cx="914400" cy="914400"/>
            </a:xfrm>
            <a:prstGeom prst="rect">
              <a:avLst/>
            </a:prstGeom>
          </p:spPr>
        </p:pic>
        <p:sp>
          <p:nvSpPr>
            <p:cNvPr id="104" name="Rectangle 103">
              <a:extLst>
                <a:ext uri="{FF2B5EF4-FFF2-40B4-BE49-F238E27FC236}">
                  <a16:creationId xmlns:a16="http://schemas.microsoft.com/office/drawing/2014/main" id="{0C7FA9C0-872C-471C-B6E5-31CE815E7935}"/>
                </a:ext>
              </a:extLst>
            </p:cNvPr>
            <p:cNvSpPr/>
            <p:nvPr/>
          </p:nvSpPr>
          <p:spPr>
            <a:xfrm>
              <a:off x="9419185" y="3276786"/>
              <a:ext cx="146891" cy="15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4"/>
            </a:p>
          </p:txBody>
        </p:sp>
        <p:sp>
          <p:nvSpPr>
            <p:cNvPr id="105" name="Rectangle 104">
              <a:extLst>
                <a:ext uri="{FF2B5EF4-FFF2-40B4-BE49-F238E27FC236}">
                  <a16:creationId xmlns:a16="http://schemas.microsoft.com/office/drawing/2014/main" id="{15C01017-1CA1-441B-94F8-3149927ECB94}"/>
                </a:ext>
              </a:extLst>
            </p:cNvPr>
            <p:cNvSpPr/>
            <p:nvPr/>
          </p:nvSpPr>
          <p:spPr>
            <a:xfrm>
              <a:off x="9419185" y="3562524"/>
              <a:ext cx="146891" cy="155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4"/>
            </a:p>
          </p:txBody>
        </p:sp>
        <p:cxnSp>
          <p:nvCxnSpPr>
            <p:cNvPr id="106" name="Elbow Connector 48">
              <a:extLst>
                <a:ext uri="{FF2B5EF4-FFF2-40B4-BE49-F238E27FC236}">
                  <a16:creationId xmlns:a16="http://schemas.microsoft.com/office/drawing/2014/main" id="{D4D01501-87C5-4934-A297-EB35C192ED07}"/>
                </a:ext>
              </a:extLst>
            </p:cNvPr>
            <p:cNvCxnSpPr>
              <a:stCxn id="103" idx="1"/>
              <a:endCxn id="104" idx="3"/>
            </p:cNvCxnSpPr>
            <p:nvPr/>
          </p:nvCxnSpPr>
          <p:spPr>
            <a:xfrm rot="10800000" flipV="1">
              <a:off x="9566076" y="2310882"/>
              <a:ext cx="659388" cy="1043419"/>
            </a:xfrm>
            <a:prstGeom prst="bentConnector3">
              <a:avLst>
                <a:gd name="adj1" fmla="val 50000"/>
              </a:avLst>
            </a:prstGeom>
            <a:ln w="1905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Elbow Connector 48">
              <a:extLst>
                <a:ext uri="{FF2B5EF4-FFF2-40B4-BE49-F238E27FC236}">
                  <a16:creationId xmlns:a16="http://schemas.microsoft.com/office/drawing/2014/main" id="{5FD6AFDA-2CA8-4155-8D22-ECDCB6E85AF3}"/>
                </a:ext>
              </a:extLst>
            </p:cNvPr>
            <p:cNvCxnSpPr>
              <a:endCxn id="105" idx="3"/>
            </p:cNvCxnSpPr>
            <p:nvPr/>
          </p:nvCxnSpPr>
          <p:spPr>
            <a:xfrm rot="10800000" flipV="1">
              <a:off x="9566077" y="3638018"/>
              <a:ext cx="603897" cy="2022"/>
            </a:xfrm>
            <a:prstGeom prst="bentConnector3">
              <a:avLst>
                <a:gd name="adj1" fmla="val 50000"/>
              </a:avLst>
            </a:prstGeom>
            <a:ln w="19050">
              <a:solidFill>
                <a:schemeClr val="tx1">
                  <a:lumMod val="65000"/>
                  <a:lumOff val="3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D9AB7A3B-4024-4141-B20F-3A55DAE9819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11918" y="2802174"/>
              <a:ext cx="2180155" cy="1226338"/>
            </a:xfrm>
            <a:prstGeom prst="rect">
              <a:avLst/>
            </a:prstGeom>
            <a:effectLst>
              <a:outerShdw blurRad="50800" dist="38100" dir="2700000" algn="tl" rotWithShape="0">
                <a:prstClr val="black">
                  <a:alpha val="40000"/>
                </a:prstClr>
              </a:outerShdw>
            </a:effectLst>
          </p:spPr>
        </p:pic>
        <p:sp>
          <p:nvSpPr>
            <p:cNvPr id="109" name="TextBox 108">
              <a:extLst>
                <a:ext uri="{FF2B5EF4-FFF2-40B4-BE49-F238E27FC236}">
                  <a16:creationId xmlns:a16="http://schemas.microsoft.com/office/drawing/2014/main" id="{57F7BDF1-3159-4CA8-BC55-8AC381E154B4}"/>
                </a:ext>
              </a:extLst>
            </p:cNvPr>
            <p:cNvSpPr txBox="1"/>
            <p:nvPr/>
          </p:nvSpPr>
          <p:spPr>
            <a:xfrm>
              <a:off x="9921886" y="4248235"/>
              <a:ext cx="1598290" cy="11692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90000"/>
                </a:lnSpc>
                <a:spcBef>
                  <a:spcPts val="0"/>
                </a:spcBef>
                <a:spcAft>
                  <a:spcPts val="0"/>
                </a:spcAft>
                <a:buClrTx/>
                <a:buSzTx/>
                <a:buFontTx/>
                <a:buNone/>
                <a:tabLst/>
              </a:pPr>
              <a:r>
                <a:rPr lang="en-US" sz="1555" b="1" dirty="0">
                  <a:solidFill>
                    <a:srgbClr val="404040"/>
                  </a:solidFill>
                  <a:latin typeface="Arial" charset="0"/>
                  <a:ea typeface="ＭＳ Ｐゴシック" charset="-128"/>
                </a:rPr>
                <a:t>Densify Experts</a:t>
              </a:r>
            </a:p>
            <a:p>
              <a:pPr marL="0" marR="0" indent="0" algn="ctr" defTabSz="914400" rtl="0" fontAlgn="auto" latinLnBrk="0" hangingPunct="0">
                <a:lnSpc>
                  <a:spcPct val="90000"/>
                </a:lnSpc>
                <a:spcBef>
                  <a:spcPts val="0"/>
                </a:spcBef>
                <a:spcAft>
                  <a:spcPts val="0"/>
                </a:spcAft>
                <a:buClrTx/>
                <a:buSzTx/>
                <a:buFontTx/>
                <a:buNone/>
                <a:tabLst/>
              </a:pPr>
              <a:endParaRPr lang="en-US" sz="1555" b="1" dirty="0">
                <a:solidFill>
                  <a:srgbClr val="404040"/>
                </a:solidFill>
                <a:latin typeface="Arial" charset="0"/>
                <a:ea typeface="ＭＳ Ｐゴシック" charset="-128"/>
              </a:endParaRPr>
            </a:p>
            <a:p>
              <a:pPr marL="0" marR="0" indent="0" algn="ctr" defTabSz="914400" rtl="0" fontAlgn="auto" latinLnBrk="0" hangingPunct="0">
                <a:lnSpc>
                  <a:spcPct val="90000"/>
                </a:lnSpc>
                <a:spcBef>
                  <a:spcPts val="0"/>
                </a:spcBef>
                <a:spcAft>
                  <a:spcPts val="0"/>
                </a:spcAft>
                <a:buClrTx/>
                <a:buSzTx/>
                <a:buFontTx/>
                <a:buNone/>
                <a:tabLst/>
              </a:pPr>
              <a:r>
                <a:rPr lang="en-US" sz="1555" b="1" dirty="0">
                  <a:solidFill>
                    <a:srgbClr val="404040"/>
                  </a:solidFill>
                  <a:latin typeface="Arial" charset="0"/>
                  <a:ea typeface="ＭＳ Ｐゴシック" charset="-128"/>
                </a:rPr>
                <a:t>Continuous Expert Insight </a:t>
              </a:r>
            </a:p>
            <a:p>
              <a:pPr marL="0" marR="0" indent="0" algn="ctr" defTabSz="914400" rtl="0" fontAlgn="auto" latinLnBrk="0" hangingPunct="0">
                <a:lnSpc>
                  <a:spcPct val="90000"/>
                </a:lnSpc>
                <a:spcBef>
                  <a:spcPts val="0"/>
                </a:spcBef>
                <a:spcAft>
                  <a:spcPts val="0"/>
                </a:spcAft>
                <a:buClrTx/>
                <a:buSzTx/>
                <a:buFontTx/>
                <a:buNone/>
                <a:tabLst/>
              </a:pPr>
              <a:r>
                <a:rPr lang="en-US" sz="1555" b="1" dirty="0">
                  <a:solidFill>
                    <a:srgbClr val="404040"/>
                  </a:solidFill>
                  <a:latin typeface="Arial" charset="0"/>
                  <a:ea typeface="ＭＳ Ｐゴシック" charset="-128"/>
                </a:rPr>
                <a:t>and Support</a:t>
              </a:r>
              <a:endParaRPr lang="en-US" sz="1555" b="1" dirty="0">
                <a:solidFill>
                  <a:srgbClr val="404040"/>
                </a:solidFill>
                <a:latin typeface="Arial" charset="0"/>
                <a:ea typeface="ＭＳ Ｐゴシック" charset="-128"/>
                <a:sym typeface="Calibri"/>
              </a:endParaRPr>
            </a:p>
          </p:txBody>
        </p:sp>
        <p:pic>
          <p:nvPicPr>
            <p:cNvPr id="110" name="Picture 6" descr="R120_G137_B251-200">
              <a:extLst>
                <a:ext uri="{FF2B5EF4-FFF2-40B4-BE49-F238E27FC236}">
                  <a16:creationId xmlns:a16="http://schemas.microsoft.com/office/drawing/2014/main" id="{B46B4F58-E067-4DA0-9F7C-4681B6A84DD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07525" y="1275172"/>
              <a:ext cx="1268973" cy="5219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1" name="Picture 110">
              <a:extLst>
                <a:ext uri="{FF2B5EF4-FFF2-40B4-BE49-F238E27FC236}">
                  <a16:creationId xmlns:a16="http://schemas.microsoft.com/office/drawing/2014/main" id="{18A9B76A-7045-4BB4-82A4-FBA3FB7940D2}"/>
                </a:ext>
              </a:extLst>
            </p:cNvPr>
            <p:cNvPicPr>
              <a:picLocks noChangeAspect="1"/>
            </p:cNvPicPr>
            <p:nvPr/>
          </p:nvPicPr>
          <p:blipFill>
            <a:blip r:embed="rId17"/>
            <a:stretch>
              <a:fillRect/>
            </a:stretch>
          </p:blipFill>
          <p:spPr>
            <a:xfrm>
              <a:off x="10213360" y="3014932"/>
              <a:ext cx="914400" cy="914400"/>
            </a:xfrm>
            <a:prstGeom prst="rect">
              <a:avLst/>
            </a:prstGeom>
          </p:spPr>
        </p:pic>
        <p:pic>
          <p:nvPicPr>
            <p:cNvPr id="112" name="Picture 4">
              <a:extLst>
                <a:ext uri="{FF2B5EF4-FFF2-40B4-BE49-F238E27FC236}">
                  <a16:creationId xmlns:a16="http://schemas.microsoft.com/office/drawing/2014/main" id="{5A874F3E-48F5-4251-9589-6449636FFAB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7272401" y="1284230"/>
              <a:ext cx="2129435" cy="106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85413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C554-BCC4-4768-A95B-1334018BF4B0}"/>
              </a:ext>
            </a:extLst>
          </p:cNvPr>
          <p:cNvSpPr>
            <a:spLocks noGrp="1"/>
          </p:cNvSpPr>
          <p:nvPr>
            <p:ph type="title"/>
          </p:nvPr>
        </p:nvSpPr>
        <p:spPr/>
        <p:txBody>
          <a:bodyPr/>
          <a:lstStyle/>
          <a:p>
            <a:r>
              <a:rPr lang="en-AU" dirty="0"/>
              <a:t>Technical Design – SaaS Implementation</a:t>
            </a:r>
          </a:p>
        </p:txBody>
      </p:sp>
      <p:sp>
        <p:nvSpPr>
          <p:cNvPr id="3" name="Content Placeholder 2">
            <a:extLst>
              <a:ext uri="{FF2B5EF4-FFF2-40B4-BE49-F238E27FC236}">
                <a16:creationId xmlns:a16="http://schemas.microsoft.com/office/drawing/2014/main" id="{2EBE2B21-24DE-48DB-808B-68118B5F1B0B}"/>
              </a:ext>
            </a:extLst>
          </p:cNvPr>
          <p:cNvSpPr>
            <a:spLocks noGrp="1"/>
          </p:cNvSpPr>
          <p:nvPr>
            <p:ph idx="1"/>
          </p:nvPr>
        </p:nvSpPr>
        <p:spPr>
          <a:xfrm>
            <a:off x="119337" y="1295400"/>
            <a:ext cx="2088231" cy="2448272"/>
          </a:xfrm>
        </p:spPr>
        <p:txBody>
          <a:bodyPr/>
          <a:lstStyle/>
          <a:p>
            <a:pPr>
              <a:spcBef>
                <a:spcPts val="0"/>
              </a:spcBef>
            </a:pPr>
            <a:r>
              <a:rPr lang="en-AU" sz="1000" dirty="0">
                <a:solidFill>
                  <a:srgbClr val="0070C0"/>
                </a:solidFill>
              </a:rPr>
              <a:t>For VMware, Connector collects data from </a:t>
            </a:r>
            <a:r>
              <a:rPr lang="en-AU" sz="1000" dirty="0" err="1">
                <a:solidFill>
                  <a:srgbClr val="0070C0"/>
                </a:solidFill>
              </a:rPr>
              <a:t>vCentre</a:t>
            </a:r>
            <a:r>
              <a:rPr lang="en-AU" sz="1000" dirty="0">
                <a:solidFill>
                  <a:srgbClr val="0070C0"/>
                </a:solidFill>
              </a:rPr>
              <a:t> or </a:t>
            </a:r>
            <a:r>
              <a:rPr lang="en-AU" sz="1000" dirty="0" err="1">
                <a:solidFill>
                  <a:srgbClr val="0070C0"/>
                </a:solidFill>
              </a:rPr>
              <a:t>vROps</a:t>
            </a:r>
            <a:r>
              <a:rPr lang="en-AU" sz="1000" dirty="0">
                <a:solidFill>
                  <a:srgbClr val="0070C0"/>
                </a:solidFill>
              </a:rPr>
              <a:t> using a read only account</a:t>
            </a:r>
          </a:p>
          <a:p>
            <a:pPr>
              <a:spcBef>
                <a:spcPts val="0"/>
              </a:spcBef>
            </a:pPr>
            <a:r>
              <a:rPr lang="en-AU" sz="1000" dirty="0">
                <a:solidFill>
                  <a:srgbClr val="0070C0"/>
                </a:solidFill>
              </a:rPr>
              <a:t>The Connector requires a VM with:</a:t>
            </a:r>
          </a:p>
          <a:p>
            <a:pPr lvl="1">
              <a:spcBef>
                <a:spcPts val="0"/>
              </a:spcBef>
            </a:pPr>
            <a:r>
              <a:rPr lang="en-AU" sz="900" dirty="0">
                <a:solidFill>
                  <a:srgbClr val="0070C0"/>
                </a:solidFill>
              </a:rPr>
              <a:t>2 CPUs, 8GB Memory, 10GB Storage</a:t>
            </a:r>
          </a:p>
          <a:p>
            <a:pPr lvl="1">
              <a:spcBef>
                <a:spcPts val="0"/>
              </a:spcBef>
            </a:pPr>
            <a:r>
              <a:rPr lang="en-AU" sz="900" dirty="0">
                <a:solidFill>
                  <a:srgbClr val="0070C0"/>
                </a:solidFill>
              </a:rPr>
              <a:t>MS Windows 2012, 2012 R2</a:t>
            </a:r>
          </a:p>
          <a:p>
            <a:pPr>
              <a:spcBef>
                <a:spcPts val="0"/>
              </a:spcBef>
            </a:pPr>
            <a:r>
              <a:rPr lang="en-AU" sz="1000" dirty="0" err="1">
                <a:solidFill>
                  <a:srgbClr val="0070C0"/>
                </a:solidFill>
              </a:rPr>
              <a:t>PowerVM</a:t>
            </a:r>
            <a:r>
              <a:rPr lang="en-AU" sz="1000" dirty="0">
                <a:solidFill>
                  <a:srgbClr val="0070C0"/>
                </a:solidFill>
              </a:rPr>
              <a:t> platform data collection enablement requires guidance from Densify staff</a:t>
            </a:r>
          </a:p>
          <a:p>
            <a:pPr>
              <a:spcBef>
                <a:spcPts val="0"/>
              </a:spcBef>
            </a:pPr>
            <a:endParaRPr lang="en-AU" sz="1000" dirty="0">
              <a:solidFill>
                <a:srgbClr val="0070C0"/>
              </a:solidFill>
            </a:endParaRPr>
          </a:p>
          <a:p>
            <a:pPr>
              <a:spcBef>
                <a:spcPts val="0"/>
              </a:spcBef>
            </a:pPr>
            <a:r>
              <a:rPr lang="en-AU" sz="1000" dirty="0">
                <a:solidFill>
                  <a:srgbClr val="0070C0"/>
                </a:solidFill>
              </a:rPr>
              <a:t>Valid </a:t>
            </a:r>
            <a:r>
              <a:rPr lang="en-AU" sz="1000" dirty="0" err="1">
                <a:solidFill>
                  <a:srgbClr val="0070C0"/>
                </a:solidFill>
              </a:rPr>
              <a:t>vCenter</a:t>
            </a:r>
            <a:r>
              <a:rPr lang="en-AU" sz="1000" dirty="0">
                <a:solidFill>
                  <a:srgbClr val="0070C0"/>
                </a:solidFill>
              </a:rPr>
              <a:t> Server credential to perform VM Moves, Allocation Changes, and DRS setting updates</a:t>
            </a:r>
          </a:p>
          <a:p>
            <a:pPr>
              <a:spcBef>
                <a:spcPts val="0"/>
              </a:spcBef>
            </a:pPr>
            <a:r>
              <a:rPr lang="en-AU" sz="1000" dirty="0" err="1">
                <a:solidFill>
                  <a:srgbClr val="0070C0"/>
                </a:solidFill>
              </a:rPr>
              <a:t>PowerCLI</a:t>
            </a:r>
            <a:r>
              <a:rPr lang="en-AU" sz="1000" dirty="0">
                <a:solidFill>
                  <a:srgbClr val="0070C0"/>
                </a:solidFill>
              </a:rPr>
              <a:t> 6.3 or later</a:t>
            </a:r>
          </a:p>
          <a:p>
            <a:pPr>
              <a:spcBef>
                <a:spcPts val="0"/>
              </a:spcBef>
            </a:pPr>
            <a:r>
              <a:rPr lang="en-AU" sz="1000" dirty="0">
                <a:solidFill>
                  <a:srgbClr val="0070C0"/>
                </a:solidFill>
              </a:rPr>
              <a:t>Microsoft PowerShell 3.0 or later</a:t>
            </a:r>
          </a:p>
          <a:p>
            <a:pPr>
              <a:spcBef>
                <a:spcPts val="0"/>
              </a:spcBef>
            </a:pPr>
            <a:r>
              <a:rPr lang="en-AU" sz="1000" dirty="0">
                <a:solidFill>
                  <a:srgbClr val="0070C0"/>
                </a:solidFill>
              </a:rPr>
              <a:t>.NET Framework 4.5 or later</a:t>
            </a:r>
          </a:p>
        </p:txBody>
      </p:sp>
      <p:sp>
        <p:nvSpPr>
          <p:cNvPr id="4" name="Footer Placeholder 3">
            <a:extLst>
              <a:ext uri="{FF2B5EF4-FFF2-40B4-BE49-F238E27FC236}">
                <a16:creationId xmlns:a16="http://schemas.microsoft.com/office/drawing/2014/main" id="{6CEFB190-5ABB-43CC-B58B-21FF36FF31D6}"/>
              </a:ext>
            </a:extLst>
          </p:cNvPr>
          <p:cNvSpPr>
            <a:spLocks noGrp="1"/>
          </p:cNvSpPr>
          <p:nvPr>
            <p:ph type="ftr" sz="quarter" idx="10"/>
          </p:nvPr>
        </p:nvSpPr>
        <p:spPr/>
        <p:txBody>
          <a:bodyPr/>
          <a:lstStyle/>
          <a:p>
            <a:r>
              <a:rPr lang="en-US" dirty="0"/>
              <a:t>IBM Services Platform with Watson   |   IBM Confidential </a:t>
            </a:r>
            <a:endParaRPr lang="en-AU" dirty="0"/>
          </a:p>
        </p:txBody>
      </p:sp>
      <p:sp>
        <p:nvSpPr>
          <p:cNvPr id="5" name="Slide Number Placeholder 4">
            <a:extLst>
              <a:ext uri="{FF2B5EF4-FFF2-40B4-BE49-F238E27FC236}">
                <a16:creationId xmlns:a16="http://schemas.microsoft.com/office/drawing/2014/main" id="{8EC7E1A9-F304-4E37-9749-AF671CE3F940}"/>
              </a:ext>
            </a:extLst>
          </p:cNvPr>
          <p:cNvSpPr>
            <a:spLocks noGrp="1"/>
          </p:cNvSpPr>
          <p:nvPr>
            <p:ph type="sldNum" sz="quarter" idx="11"/>
          </p:nvPr>
        </p:nvSpPr>
        <p:spPr/>
        <p:txBody>
          <a:bodyPr/>
          <a:lstStyle/>
          <a:p>
            <a:fld id="{0C426F34-4EC7-4C3E-BCC5-CCD747DD43EB}" type="slidenum">
              <a:rPr lang="en-AU" smtClean="0"/>
              <a:pPr/>
              <a:t>16</a:t>
            </a:fld>
            <a:endParaRPr lang="en-AU" dirty="0"/>
          </a:p>
        </p:txBody>
      </p:sp>
      <p:sp>
        <p:nvSpPr>
          <p:cNvPr id="6" name="Date Placeholder 5">
            <a:extLst>
              <a:ext uri="{FF2B5EF4-FFF2-40B4-BE49-F238E27FC236}">
                <a16:creationId xmlns:a16="http://schemas.microsoft.com/office/drawing/2014/main" id="{BE1ED5E2-3F7F-4A67-A2D8-CEEBFA702D56}"/>
              </a:ext>
            </a:extLst>
          </p:cNvPr>
          <p:cNvSpPr>
            <a:spLocks noGrp="1"/>
          </p:cNvSpPr>
          <p:nvPr>
            <p:ph type="dt" sz="half" idx="12"/>
          </p:nvPr>
        </p:nvSpPr>
        <p:spPr/>
        <p:txBody>
          <a:bodyPr/>
          <a:lstStyle/>
          <a:p>
            <a:pPr>
              <a:spcBef>
                <a:spcPct val="0"/>
              </a:spcBef>
              <a:buFontTx/>
              <a:buNone/>
            </a:pPr>
            <a:fld id="{AB4CB440-2E3C-4AB6-9C9A-0E31BCA90871}" type="datetime4">
              <a:rPr lang="en-AU" smtClean="0"/>
              <a:t>15 January 2018</a:t>
            </a:fld>
            <a:endParaRPr lang="en-AU"/>
          </a:p>
        </p:txBody>
      </p:sp>
      <p:sp>
        <p:nvSpPr>
          <p:cNvPr id="61" name="Content Placeholder 2">
            <a:extLst>
              <a:ext uri="{FF2B5EF4-FFF2-40B4-BE49-F238E27FC236}">
                <a16:creationId xmlns:a16="http://schemas.microsoft.com/office/drawing/2014/main" id="{0B512A03-9E9F-4800-B450-C85CD247E654}"/>
              </a:ext>
            </a:extLst>
          </p:cNvPr>
          <p:cNvSpPr txBox="1">
            <a:spLocks/>
          </p:cNvSpPr>
          <p:nvPr/>
        </p:nvSpPr>
        <p:spPr bwMode="auto">
          <a:xfrm>
            <a:off x="2806642" y="4725144"/>
            <a:ext cx="2448272"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AU" sz="1000" b="0" dirty="0">
                <a:solidFill>
                  <a:srgbClr val="0070C0"/>
                </a:solidFill>
              </a:rPr>
              <a:t>Collects utilization data via AWS </a:t>
            </a:r>
            <a:r>
              <a:rPr lang="en-AU" sz="1000" b="0" dirty="0" err="1">
                <a:solidFill>
                  <a:srgbClr val="0070C0"/>
                </a:solidFill>
              </a:rPr>
              <a:t>CloudWatch</a:t>
            </a:r>
            <a:r>
              <a:rPr lang="en-AU" sz="1000" b="0" dirty="0">
                <a:solidFill>
                  <a:srgbClr val="0070C0"/>
                </a:solidFill>
              </a:rPr>
              <a:t> API for AWS EC2 instances</a:t>
            </a:r>
          </a:p>
          <a:p>
            <a:pPr>
              <a:spcBef>
                <a:spcPts val="0"/>
              </a:spcBef>
            </a:pPr>
            <a:r>
              <a:rPr lang="en-AU" sz="1000" b="0" dirty="0">
                <a:solidFill>
                  <a:srgbClr val="0070C0"/>
                </a:solidFill>
              </a:rPr>
              <a:t>S3 bucket location for AWS billing data must be provided</a:t>
            </a:r>
          </a:p>
          <a:p>
            <a:pPr>
              <a:spcBef>
                <a:spcPts val="0"/>
              </a:spcBef>
            </a:pPr>
            <a:r>
              <a:rPr lang="en-AU" sz="1000" b="0" dirty="0">
                <a:solidFill>
                  <a:srgbClr val="0070C0"/>
                </a:solidFill>
              </a:rPr>
              <a:t>Requires appropriate IAM user access keys and key IDs</a:t>
            </a:r>
          </a:p>
          <a:p>
            <a:pPr>
              <a:spcBef>
                <a:spcPts val="0"/>
              </a:spcBef>
            </a:pPr>
            <a:r>
              <a:rPr lang="en-AU" sz="1000" b="0" dirty="0">
                <a:solidFill>
                  <a:srgbClr val="0070C0"/>
                </a:solidFill>
              </a:rPr>
              <a:t>Contact Densify staff for details on enabling data collection for other public cloud platforms</a:t>
            </a:r>
          </a:p>
          <a:p>
            <a:pPr>
              <a:spcBef>
                <a:spcPts val="0"/>
              </a:spcBef>
            </a:pPr>
            <a:endParaRPr lang="en-AU" sz="1400" b="0" dirty="0">
              <a:solidFill>
                <a:srgbClr val="0070C0"/>
              </a:solidFill>
            </a:endParaRPr>
          </a:p>
        </p:txBody>
      </p:sp>
      <p:sp>
        <p:nvSpPr>
          <p:cNvPr id="62" name="Content Placeholder 2">
            <a:extLst>
              <a:ext uri="{FF2B5EF4-FFF2-40B4-BE49-F238E27FC236}">
                <a16:creationId xmlns:a16="http://schemas.microsoft.com/office/drawing/2014/main" id="{2C583998-F2AA-4063-93B3-3BBAF1EA3F8B}"/>
              </a:ext>
            </a:extLst>
          </p:cNvPr>
          <p:cNvSpPr txBox="1">
            <a:spLocks/>
          </p:cNvSpPr>
          <p:nvPr/>
        </p:nvSpPr>
        <p:spPr bwMode="auto">
          <a:xfrm>
            <a:off x="6600056" y="4653136"/>
            <a:ext cx="1872208" cy="1497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AU" sz="1000" b="0" dirty="0">
                <a:solidFill>
                  <a:srgbClr val="0070C0"/>
                </a:solidFill>
              </a:rPr>
              <a:t>Your dedicated Densify instance and database are hosted in an environment that provides the following compliance:</a:t>
            </a:r>
          </a:p>
          <a:p>
            <a:pPr lvl="1">
              <a:spcBef>
                <a:spcPts val="0"/>
              </a:spcBef>
            </a:pPr>
            <a:r>
              <a:rPr lang="en-AU" sz="900" b="0" dirty="0">
                <a:solidFill>
                  <a:srgbClr val="0070C0"/>
                </a:solidFill>
              </a:rPr>
              <a:t>SOC 1, SOC 2, SOC 3</a:t>
            </a:r>
          </a:p>
          <a:p>
            <a:pPr lvl="1">
              <a:spcBef>
                <a:spcPts val="0"/>
              </a:spcBef>
            </a:pPr>
            <a:r>
              <a:rPr lang="en-AU" sz="900" b="0" dirty="0">
                <a:solidFill>
                  <a:srgbClr val="0070C0"/>
                </a:solidFill>
              </a:rPr>
              <a:t>PCI Compliance</a:t>
            </a:r>
          </a:p>
          <a:p>
            <a:pPr lvl="1">
              <a:spcBef>
                <a:spcPts val="0"/>
              </a:spcBef>
            </a:pPr>
            <a:r>
              <a:rPr lang="en-AU" sz="900" b="0" dirty="0">
                <a:solidFill>
                  <a:srgbClr val="0070C0"/>
                </a:solidFill>
              </a:rPr>
              <a:t>ISO 27001, 27017, 27018</a:t>
            </a:r>
          </a:p>
          <a:p>
            <a:pPr lvl="1">
              <a:spcBef>
                <a:spcPts val="0"/>
              </a:spcBef>
            </a:pPr>
            <a:r>
              <a:rPr lang="en-AU" sz="900" b="0" dirty="0">
                <a:solidFill>
                  <a:srgbClr val="0070C0"/>
                </a:solidFill>
              </a:rPr>
              <a:t>HIPAA Compliance</a:t>
            </a:r>
          </a:p>
          <a:p>
            <a:pPr lvl="1">
              <a:spcBef>
                <a:spcPts val="0"/>
              </a:spcBef>
            </a:pPr>
            <a:r>
              <a:rPr lang="en-AU" sz="900" b="0" dirty="0">
                <a:solidFill>
                  <a:srgbClr val="0070C0"/>
                </a:solidFill>
              </a:rPr>
              <a:t>CSA STAR Registrant</a:t>
            </a:r>
          </a:p>
          <a:p>
            <a:pPr lvl="1">
              <a:spcBef>
                <a:spcPts val="0"/>
              </a:spcBef>
            </a:pPr>
            <a:r>
              <a:rPr lang="en-AU" sz="900" b="0" dirty="0">
                <a:solidFill>
                  <a:srgbClr val="0070C0"/>
                </a:solidFill>
              </a:rPr>
              <a:t>EU Model Clauses</a:t>
            </a:r>
          </a:p>
          <a:p>
            <a:pPr>
              <a:spcBef>
                <a:spcPts val="0"/>
              </a:spcBef>
            </a:pPr>
            <a:endParaRPr lang="en-AU" sz="1400" b="0" dirty="0">
              <a:solidFill>
                <a:srgbClr val="0070C0"/>
              </a:solidFill>
            </a:endParaRPr>
          </a:p>
        </p:txBody>
      </p:sp>
      <p:sp>
        <p:nvSpPr>
          <p:cNvPr id="63" name="Content Placeholder 2">
            <a:extLst>
              <a:ext uri="{FF2B5EF4-FFF2-40B4-BE49-F238E27FC236}">
                <a16:creationId xmlns:a16="http://schemas.microsoft.com/office/drawing/2014/main" id="{785687C2-D48B-4FAD-97B7-BA2BFA71E88B}"/>
              </a:ext>
            </a:extLst>
          </p:cNvPr>
          <p:cNvSpPr txBox="1">
            <a:spLocks/>
          </p:cNvSpPr>
          <p:nvPr/>
        </p:nvSpPr>
        <p:spPr bwMode="auto">
          <a:xfrm>
            <a:off x="9912424" y="1317307"/>
            <a:ext cx="2016224" cy="2975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AU" sz="1000" b="0" dirty="0">
                <a:solidFill>
                  <a:srgbClr val="0070C0"/>
                </a:solidFill>
              </a:rPr>
              <a:t>For Densify (cross-browser compatible) the following browsers were tested:</a:t>
            </a:r>
          </a:p>
          <a:p>
            <a:pPr>
              <a:spcBef>
                <a:spcPts val="0"/>
              </a:spcBef>
            </a:pPr>
            <a:r>
              <a:rPr lang="en-AU" sz="900" b="0" dirty="0">
                <a:solidFill>
                  <a:srgbClr val="0070C0"/>
                </a:solidFill>
              </a:rPr>
              <a:t>Google </a:t>
            </a:r>
            <a:r>
              <a:rPr lang="en-AU" sz="900" b="0" dirty="0" err="1">
                <a:solidFill>
                  <a:srgbClr val="0070C0"/>
                </a:solidFill>
              </a:rPr>
              <a:t>Chrome</a:t>
            </a:r>
            <a:r>
              <a:rPr lang="en-AU" sz="900" b="0" baseline="30000" dirty="0" err="1">
                <a:solidFill>
                  <a:srgbClr val="0070C0"/>
                </a:solidFill>
              </a:rPr>
              <a:t>TM</a:t>
            </a:r>
            <a:r>
              <a:rPr lang="en-AU" sz="900" b="0" dirty="0">
                <a:solidFill>
                  <a:srgbClr val="0070C0"/>
                </a:solidFill>
              </a:rPr>
              <a:t> 52.0 (minimum)</a:t>
            </a:r>
          </a:p>
          <a:p>
            <a:pPr>
              <a:spcBef>
                <a:spcPts val="0"/>
              </a:spcBef>
            </a:pPr>
            <a:r>
              <a:rPr lang="en-AU" sz="900" b="0" dirty="0">
                <a:solidFill>
                  <a:srgbClr val="0070C0"/>
                </a:solidFill>
              </a:rPr>
              <a:t>Internet Explorer 11</a:t>
            </a:r>
            <a:br>
              <a:rPr lang="en-AU" sz="900" b="0" dirty="0">
                <a:solidFill>
                  <a:srgbClr val="0070C0"/>
                </a:solidFill>
              </a:rPr>
            </a:br>
            <a:r>
              <a:rPr lang="en-AU" sz="900" b="0" dirty="0">
                <a:solidFill>
                  <a:srgbClr val="0070C0"/>
                </a:solidFill>
              </a:rPr>
              <a:t>(Note: With this browser, you must navigate to Tools &gt; Compatibility View Settings and de-select Display intranet sites in Compatibility View)</a:t>
            </a:r>
          </a:p>
          <a:p>
            <a:pPr>
              <a:spcBef>
                <a:spcPts val="0"/>
              </a:spcBef>
            </a:pPr>
            <a:r>
              <a:rPr lang="en-AU" sz="900" b="0" dirty="0">
                <a:solidFill>
                  <a:srgbClr val="0070C0"/>
                </a:solidFill>
              </a:rPr>
              <a:t>Microsoft </a:t>
            </a:r>
            <a:r>
              <a:rPr lang="en-AU" sz="900" b="0" dirty="0" err="1">
                <a:solidFill>
                  <a:srgbClr val="0070C0"/>
                </a:solidFill>
              </a:rPr>
              <a:t>Edge</a:t>
            </a:r>
            <a:r>
              <a:rPr lang="en-AU" sz="900" b="0" baseline="30000" dirty="0" err="1">
                <a:solidFill>
                  <a:srgbClr val="0070C0"/>
                </a:solidFill>
              </a:rPr>
              <a:t>TM</a:t>
            </a:r>
            <a:endParaRPr lang="en-AU" sz="900" b="0" baseline="30000" dirty="0">
              <a:solidFill>
                <a:srgbClr val="0070C0"/>
              </a:solidFill>
            </a:endParaRPr>
          </a:p>
          <a:p>
            <a:pPr>
              <a:spcBef>
                <a:spcPts val="0"/>
              </a:spcBef>
            </a:pPr>
            <a:r>
              <a:rPr lang="en-AU" sz="900" b="0" dirty="0">
                <a:solidFill>
                  <a:srgbClr val="0070C0"/>
                </a:solidFill>
              </a:rPr>
              <a:t>Safari 9.1.2, 10.0, 10.0.1, 10.0.3</a:t>
            </a:r>
          </a:p>
          <a:p>
            <a:pPr>
              <a:spcBef>
                <a:spcPts val="0"/>
              </a:spcBef>
            </a:pPr>
            <a:endParaRPr lang="en-AU" sz="900" b="0" dirty="0">
              <a:solidFill>
                <a:srgbClr val="0070C0"/>
              </a:solidFill>
            </a:endParaRPr>
          </a:p>
          <a:p>
            <a:pPr marL="0" indent="0">
              <a:spcBef>
                <a:spcPts val="0"/>
              </a:spcBef>
              <a:buFont typeface="Wingdings" panose="05000000000000000000" pitchFamily="2" charset="2"/>
              <a:buNone/>
            </a:pPr>
            <a:r>
              <a:rPr lang="en-AU" sz="900" b="1" i="1" dirty="0">
                <a:solidFill>
                  <a:srgbClr val="0070C0"/>
                </a:solidFill>
              </a:rPr>
              <a:t>Note</a:t>
            </a:r>
            <a:r>
              <a:rPr lang="en-AU" sz="900" b="0" i="1" dirty="0">
                <a:solidFill>
                  <a:srgbClr val="0070C0"/>
                </a:solidFill>
              </a:rPr>
              <a:t>: The Control Console is only supported using Internet Explorer 11</a:t>
            </a:r>
          </a:p>
          <a:p>
            <a:pPr marL="0" indent="0">
              <a:spcBef>
                <a:spcPts val="0"/>
              </a:spcBef>
              <a:buFont typeface="Wingdings" panose="05000000000000000000" pitchFamily="2" charset="2"/>
              <a:buNone/>
            </a:pPr>
            <a:endParaRPr lang="en-AU" sz="900" b="0" i="1" dirty="0">
              <a:solidFill>
                <a:srgbClr val="0070C0"/>
              </a:solidFill>
            </a:endParaRPr>
          </a:p>
          <a:p>
            <a:pPr marL="0" indent="0">
              <a:spcBef>
                <a:spcPts val="0"/>
              </a:spcBef>
              <a:buFont typeface="Wingdings" panose="05000000000000000000" pitchFamily="2" charset="2"/>
              <a:buNone/>
            </a:pPr>
            <a:endParaRPr lang="en-AU" sz="900" b="0" i="1" dirty="0">
              <a:solidFill>
                <a:srgbClr val="0070C0"/>
              </a:solidFill>
            </a:endParaRPr>
          </a:p>
          <a:p>
            <a:pPr marL="0" indent="0">
              <a:spcBef>
                <a:spcPts val="0"/>
              </a:spcBef>
              <a:buFont typeface="Wingdings" panose="05000000000000000000" pitchFamily="2" charset="2"/>
              <a:buNone/>
            </a:pPr>
            <a:r>
              <a:rPr lang="en-AU" sz="900" b="1" i="1" dirty="0">
                <a:solidFill>
                  <a:srgbClr val="0070C0"/>
                </a:solidFill>
              </a:rPr>
              <a:t>Note</a:t>
            </a:r>
            <a:r>
              <a:rPr lang="en-AU" sz="900" b="0" i="1" dirty="0">
                <a:solidFill>
                  <a:srgbClr val="0070C0"/>
                </a:solidFill>
              </a:rPr>
              <a:t>: A confirmation message to continue is displayed when the browser version differs.  The recommendation is to use one of the above browser versions for maximum display and end user experience</a:t>
            </a:r>
          </a:p>
          <a:p>
            <a:pPr>
              <a:spcBef>
                <a:spcPts val="0"/>
              </a:spcBef>
            </a:pPr>
            <a:endParaRPr lang="en-AU" sz="1400" b="0" dirty="0">
              <a:solidFill>
                <a:srgbClr val="0070C0"/>
              </a:solidFill>
            </a:endParaRPr>
          </a:p>
        </p:txBody>
      </p:sp>
      <p:pic>
        <p:nvPicPr>
          <p:cNvPr id="7" name="Picture 6">
            <a:extLst>
              <a:ext uri="{FF2B5EF4-FFF2-40B4-BE49-F238E27FC236}">
                <a16:creationId xmlns:a16="http://schemas.microsoft.com/office/drawing/2014/main" id="{17B96BC3-342E-4C6C-B0CB-FDCF07480F78}"/>
              </a:ext>
            </a:extLst>
          </p:cNvPr>
          <p:cNvPicPr>
            <a:picLocks noChangeAspect="1"/>
          </p:cNvPicPr>
          <p:nvPr/>
        </p:nvPicPr>
        <p:blipFill>
          <a:blip r:embed="rId3"/>
          <a:stretch>
            <a:fillRect/>
          </a:stretch>
        </p:blipFill>
        <p:spPr>
          <a:xfrm>
            <a:off x="2212913" y="1196752"/>
            <a:ext cx="7627503" cy="3361273"/>
          </a:xfrm>
          <a:prstGeom prst="rect">
            <a:avLst/>
          </a:prstGeom>
        </p:spPr>
      </p:pic>
    </p:spTree>
    <p:extLst>
      <p:ext uri="{BB962C8B-B14F-4D97-AF65-F5344CB8AC3E}">
        <p14:creationId xmlns:p14="http://schemas.microsoft.com/office/powerpoint/2010/main" val="25341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49E2-E95D-4C35-83E0-771783950CAD}"/>
              </a:ext>
            </a:extLst>
          </p:cNvPr>
          <p:cNvSpPr>
            <a:spLocks noGrp="1"/>
          </p:cNvSpPr>
          <p:nvPr>
            <p:ph type="title"/>
          </p:nvPr>
        </p:nvSpPr>
        <p:spPr/>
        <p:txBody>
          <a:bodyPr/>
          <a:lstStyle/>
          <a:p>
            <a:r>
              <a:rPr lang="en-AU" dirty="0"/>
              <a:t>Technical Design – On-Premises Implementation</a:t>
            </a:r>
          </a:p>
        </p:txBody>
      </p:sp>
      <p:sp>
        <p:nvSpPr>
          <p:cNvPr id="9" name="Content Placeholder 8">
            <a:extLst>
              <a:ext uri="{FF2B5EF4-FFF2-40B4-BE49-F238E27FC236}">
                <a16:creationId xmlns:a16="http://schemas.microsoft.com/office/drawing/2014/main" id="{6A886CC1-69E9-4BB4-8A24-F5E72856871D}"/>
              </a:ext>
            </a:extLst>
          </p:cNvPr>
          <p:cNvSpPr>
            <a:spLocks noGrp="1"/>
          </p:cNvSpPr>
          <p:nvPr>
            <p:ph idx="1"/>
          </p:nvPr>
        </p:nvSpPr>
        <p:spPr>
          <a:xfrm>
            <a:off x="366185" y="1371600"/>
            <a:ext cx="4721703" cy="5029200"/>
          </a:xfrm>
        </p:spPr>
        <p:txBody>
          <a:bodyPr/>
          <a:lstStyle/>
          <a:p>
            <a:r>
              <a:rPr lang="en-AU" dirty="0"/>
              <a:t>On </a:t>
            </a:r>
            <a:r>
              <a:rPr lang="en-AU" dirty="0" err="1"/>
              <a:t>Premesis</a:t>
            </a:r>
            <a:r>
              <a:rPr lang="en-AU" dirty="0"/>
              <a:t> option should only be used where the client requirements require it</a:t>
            </a:r>
          </a:p>
          <a:p>
            <a:r>
              <a:rPr lang="en-AU" dirty="0"/>
              <a:t>At a minimum, at least one Densify primary server is needed, along with a Database, but more depending on HA, DR requirements</a:t>
            </a:r>
          </a:p>
          <a:p>
            <a:r>
              <a:rPr lang="en-AU" dirty="0"/>
              <a:t>Additional Analysis and Collector servers are likely to be required, based on size of environment and network layout</a:t>
            </a:r>
          </a:p>
          <a:p>
            <a:r>
              <a:rPr lang="en-AU" dirty="0"/>
              <a:t>Additional WMI Proxy may also be considered.</a:t>
            </a:r>
          </a:p>
          <a:p>
            <a:r>
              <a:rPr lang="en-AU" dirty="0"/>
              <a:t>Densify require access to the servers to provide their managed service and assist with configuration and analysis of data</a:t>
            </a:r>
          </a:p>
          <a:p>
            <a:r>
              <a:rPr lang="en-AU" dirty="0"/>
              <a:t>On-Premises implementations should be designed with help from Densify</a:t>
            </a:r>
          </a:p>
        </p:txBody>
      </p:sp>
      <p:sp>
        <p:nvSpPr>
          <p:cNvPr id="3" name="Footer Placeholder 2">
            <a:extLst>
              <a:ext uri="{FF2B5EF4-FFF2-40B4-BE49-F238E27FC236}">
                <a16:creationId xmlns:a16="http://schemas.microsoft.com/office/drawing/2014/main" id="{296CB09B-370A-4571-AC16-DE16DDBFAED5}"/>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26ED9BEE-7957-4982-B486-A7620AA93C55}"/>
              </a:ext>
            </a:extLst>
          </p:cNvPr>
          <p:cNvSpPr>
            <a:spLocks noGrp="1"/>
          </p:cNvSpPr>
          <p:nvPr>
            <p:ph type="sldNum" sz="quarter" idx="11"/>
          </p:nvPr>
        </p:nvSpPr>
        <p:spPr/>
        <p:txBody>
          <a:bodyPr/>
          <a:lstStyle/>
          <a:p>
            <a:fld id="{F0FFBA74-A297-476A-9576-5FA25982D35F}" type="slidenum">
              <a:rPr lang="en-AU" smtClean="0"/>
              <a:pPr/>
              <a:t>17</a:t>
            </a:fld>
            <a:endParaRPr lang="en-AU"/>
          </a:p>
        </p:txBody>
      </p:sp>
      <p:sp>
        <p:nvSpPr>
          <p:cNvPr id="5" name="Date Placeholder 4">
            <a:extLst>
              <a:ext uri="{FF2B5EF4-FFF2-40B4-BE49-F238E27FC236}">
                <a16:creationId xmlns:a16="http://schemas.microsoft.com/office/drawing/2014/main" id="{6F14823F-6E8D-4E0E-9B1C-42FC35219E00}"/>
              </a:ext>
            </a:extLst>
          </p:cNvPr>
          <p:cNvSpPr>
            <a:spLocks noGrp="1"/>
          </p:cNvSpPr>
          <p:nvPr>
            <p:ph type="dt" sz="half" idx="12"/>
          </p:nvPr>
        </p:nvSpPr>
        <p:spPr/>
        <p:txBody>
          <a:bodyPr/>
          <a:lstStyle/>
          <a:p>
            <a:pPr>
              <a:spcBef>
                <a:spcPct val="0"/>
              </a:spcBef>
              <a:buFontTx/>
              <a:buNone/>
            </a:pPr>
            <a:fld id="{D235F970-77AD-476F-8795-0A674578F313}" type="datetime4">
              <a:rPr lang="en-AU" smtClean="0"/>
              <a:t>15 January 2018</a:t>
            </a:fld>
            <a:endParaRPr lang="en-AU"/>
          </a:p>
        </p:txBody>
      </p:sp>
      <p:pic>
        <p:nvPicPr>
          <p:cNvPr id="8" name="Picture 7">
            <a:extLst>
              <a:ext uri="{FF2B5EF4-FFF2-40B4-BE49-F238E27FC236}">
                <a16:creationId xmlns:a16="http://schemas.microsoft.com/office/drawing/2014/main" id="{A330DBA2-FF41-4C58-A276-A40C2B995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511136"/>
            <a:ext cx="6392738" cy="2710338"/>
          </a:xfrm>
          <a:prstGeom prst="rect">
            <a:avLst/>
          </a:prstGeom>
        </p:spPr>
      </p:pic>
    </p:spTree>
    <p:extLst>
      <p:ext uri="{BB962C8B-B14F-4D97-AF65-F5344CB8AC3E}">
        <p14:creationId xmlns:p14="http://schemas.microsoft.com/office/powerpoint/2010/main" val="1252506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91847-08D2-48DC-84D1-FBB9208DC156}"/>
              </a:ext>
            </a:extLst>
          </p:cNvPr>
          <p:cNvSpPr>
            <a:spLocks noGrp="1"/>
          </p:cNvSpPr>
          <p:nvPr>
            <p:ph type="title"/>
          </p:nvPr>
        </p:nvSpPr>
        <p:spPr/>
        <p:txBody>
          <a:bodyPr/>
          <a:lstStyle/>
          <a:p>
            <a:r>
              <a:rPr lang="en-AU" dirty="0"/>
              <a:t>Scoping and Costing Guidance – Standard SaaS implementation</a:t>
            </a:r>
          </a:p>
        </p:txBody>
      </p:sp>
      <p:sp>
        <p:nvSpPr>
          <p:cNvPr id="7" name="Content Placeholder 6">
            <a:extLst>
              <a:ext uri="{FF2B5EF4-FFF2-40B4-BE49-F238E27FC236}">
                <a16:creationId xmlns:a16="http://schemas.microsoft.com/office/drawing/2014/main" id="{57A537FB-4A28-4E7B-92DD-E469148817EB}"/>
              </a:ext>
            </a:extLst>
          </p:cNvPr>
          <p:cNvSpPr>
            <a:spLocks noGrp="1"/>
          </p:cNvSpPr>
          <p:nvPr>
            <p:ph idx="1"/>
          </p:nvPr>
        </p:nvSpPr>
        <p:spPr/>
        <p:txBody>
          <a:bodyPr/>
          <a:lstStyle/>
          <a:p>
            <a:r>
              <a:rPr lang="en-CA" dirty="0"/>
              <a:t>You can activate SDIC by turning ON CIRBA option in SDM, by default it is turned OFF.</a:t>
            </a:r>
          </a:p>
          <a:p>
            <a:r>
              <a:rPr lang="en-CA" dirty="0"/>
              <a:t>Connector instances (VM image) are required for the environments managed (costed separately)</a:t>
            </a:r>
          </a:p>
          <a:p>
            <a:r>
              <a:rPr lang="en-CA" dirty="0"/>
              <a:t>Pricing is based on the number of Targets to be licensed</a:t>
            </a:r>
          </a:p>
          <a:p>
            <a:pPr lvl="1"/>
            <a:r>
              <a:rPr lang="en-CA" dirty="0"/>
              <a:t>A Target is defined as </a:t>
            </a:r>
            <a:r>
              <a:rPr lang="en-US" dirty="0"/>
              <a:t>any physical or virtual operating system </a:t>
            </a:r>
          </a:p>
          <a:p>
            <a:pPr lvl="2"/>
            <a:r>
              <a:rPr lang="en-US" sz="1700" dirty="0"/>
              <a:t>For example 1 ESX host with 10 VM’s would be considered 11 targets</a:t>
            </a:r>
          </a:p>
          <a:p>
            <a:r>
              <a:rPr lang="en-CA" dirty="0"/>
              <a:t>Minimum 1-year term</a:t>
            </a:r>
          </a:p>
          <a:p>
            <a:r>
              <a:rPr lang="en-US" dirty="0"/>
              <a:t>Price includes software, implementation services, hosted infrastructure on </a:t>
            </a:r>
            <a:r>
              <a:rPr lang="en-US" dirty="0" err="1"/>
              <a:t>SoftLayer</a:t>
            </a:r>
            <a:r>
              <a:rPr lang="en-US" dirty="0"/>
              <a:t> (excluding Connectors), operations &amp; administration, and ongoing analyst advisor support services</a:t>
            </a:r>
          </a:p>
          <a:p>
            <a:r>
              <a:rPr lang="en-US" dirty="0"/>
              <a:t>An average of 20% HW Savings can be expected when implementing SDIC in new client environments</a:t>
            </a:r>
          </a:p>
          <a:p>
            <a:r>
              <a:rPr lang="en-US" dirty="0"/>
              <a:t>For existing client HW Savings can be achieved by allowing more growth without incurring additional HW cost and during refresh. These savings will NOT be reflected in SDM.</a:t>
            </a:r>
            <a:endParaRPr lang="en-US" sz="1600" dirty="0">
              <a:hlinkClick r:id="rId2" invalidUrl="https://w3-connections.ibm.com/files/form/anonymous/api/library/6b8737c5-c41d-4f9e-a446-b089fcc4fa34/document/63e55b91-3b12-4f1e-88fe-93844105a52e/media/Cirba Pricing Options for IBM Cloud.xlsx"/>
            </a:endParaRPr>
          </a:p>
          <a:p>
            <a:endParaRPr lang="en-US" dirty="0">
              <a:hlinkClick r:id="rId2" invalidUrl="https://w3-connections.ibm.com/files/form/anonymous/api/library/6b8737c5-c41d-4f9e-a446-b089fcc4fa34/document/63e55b91-3b12-4f1e-88fe-93844105a52e/media/Cirba Pricing Options for IBM Cloud.xlsx"/>
            </a:endParaRPr>
          </a:p>
          <a:p>
            <a:r>
              <a:rPr lang="en-US" dirty="0">
                <a:hlinkClick r:id="rId2" invalidUrl="https://w3-connections.ibm.com/files/form/anonymous/api/library/6b8737c5-c41d-4f9e-a446-b089fcc4fa34/document/63e55b91-3b12-4f1e-88fe-93844105a52e/media/Cirba Pricing Options for IBM Cloud.xlsx"/>
              </a:rPr>
              <a:t>Link to the Costing Guidance</a:t>
            </a:r>
            <a:endParaRPr lang="en-US" dirty="0"/>
          </a:p>
          <a:p>
            <a:endParaRPr lang="en-AU" dirty="0"/>
          </a:p>
        </p:txBody>
      </p:sp>
      <p:sp>
        <p:nvSpPr>
          <p:cNvPr id="3" name="Footer Placeholder 2">
            <a:extLst>
              <a:ext uri="{FF2B5EF4-FFF2-40B4-BE49-F238E27FC236}">
                <a16:creationId xmlns:a16="http://schemas.microsoft.com/office/drawing/2014/main" id="{14FC6D7C-512B-44BC-8C87-E3AD4A71B6C0}"/>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1C4CCCEA-25E0-4D79-B488-CEFFB7FA6989}"/>
              </a:ext>
            </a:extLst>
          </p:cNvPr>
          <p:cNvSpPr>
            <a:spLocks noGrp="1"/>
          </p:cNvSpPr>
          <p:nvPr>
            <p:ph type="sldNum" sz="quarter" idx="11"/>
          </p:nvPr>
        </p:nvSpPr>
        <p:spPr/>
        <p:txBody>
          <a:bodyPr/>
          <a:lstStyle/>
          <a:p>
            <a:fld id="{F0FFBA74-A297-476A-9576-5FA25982D35F}" type="slidenum">
              <a:rPr lang="en-AU" smtClean="0"/>
              <a:pPr/>
              <a:t>18</a:t>
            </a:fld>
            <a:endParaRPr lang="en-AU"/>
          </a:p>
        </p:txBody>
      </p:sp>
      <p:sp>
        <p:nvSpPr>
          <p:cNvPr id="5" name="Date Placeholder 4">
            <a:extLst>
              <a:ext uri="{FF2B5EF4-FFF2-40B4-BE49-F238E27FC236}">
                <a16:creationId xmlns:a16="http://schemas.microsoft.com/office/drawing/2014/main" id="{9B15570C-4983-499A-BD8A-F00261E6EF20}"/>
              </a:ext>
            </a:extLst>
          </p:cNvPr>
          <p:cNvSpPr>
            <a:spLocks noGrp="1"/>
          </p:cNvSpPr>
          <p:nvPr>
            <p:ph type="dt" sz="half" idx="12"/>
          </p:nvPr>
        </p:nvSpPr>
        <p:spPr/>
        <p:txBody>
          <a:bodyPr/>
          <a:lstStyle/>
          <a:p>
            <a:pPr>
              <a:spcBef>
                <a:spcPct val="0"/>
              </a:spcBef>
              <a:buFontTx/>
              <a:buNone/>
            </a:pPr>
            <a:fld id="{3EDF8D75-03E6-4CCC-961B-E174D828EB3D}" type="datetime4">
              <a:rPr lang="en-AU" smtClean="0"/>
              <a:t>15 January 2018</a:t>
            </a:fld>
            <a:endParaRPr lang="en-AU"/>
          </a:p>
        </p:txBody>
      </p:sp>
    </p:spTree>
    <p:extLst>
      <p:ext uri="{BB962C8B-B14F-4D97-AF65-F5344CB8AC3E}">
        <p14:creationId xmlns:p14="http://schemas.microsoft.com/office/powerpoint/2010/main" val="225204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ADAC-00E5-40D0-B11D-F7D2EC972F60}"/>
              </a:ext>
            </a:extLst>
          </p:cNvPr>
          <p:cNvSpPr>
            <a:spLocks noGrp="1"/>
          </p:cNvSpPr>
          <p:nvPr>
            <p:ph type="title"/>
          </p:nvPr>
        </p:nvSpPr>
        <p:spPr/>
        <p:txBody>
          <a:bodyPr/>
          <a:lstStyle/>
          <a:p>
            <a:r>
              <a:rPr lang="en-AU" dirty="0"/>
              <a:t>Scoping and Costing Guidance – On Premises</a:t>
            </a:r>
          </a:p>
        </p:txBody>
      </p:sp>
      <p:sp>
        <p:nvSpPr>
          <p:cNvPr id="3" name="Content Placeholder 2">
            <a:extLst>
              <a:ext uri="{FF2B5EF4-FFF2-40B4-BE49-F238E27FC236}">
                <a16:creationId xmlns:a16="http://schemas.microsoft.com/office/drawing/2014/main" id="{9D233900-1EE7-4FF5-B212-3F3FA683EEFD}"/>
              </a:ext>
            </a:extLst>
          </p:cNvPr>
          <p:cNvSpPr>
            <a:spLocks noGrp="1"/>
          </p:cNvSpPr>
          <p:nvPr>
            <p:ph idx="1"/>
          </p:nvPr>
        </p:nvSpPr>
        <p:spPr>
          <a:xfrm>
            <a:off x="366186" y="980728"/>
            <a:ext cx="6521902" cy="5029200"/>
          </a:xfrm>
        </p:spPr>
        <p:txBody>
          <a:bodyPr/>
          <a:lstStyle/>
          <a:p>
            <a:pPr marL="0" indent="0">
              <a:buNone/>
            </a:pPr>
            <a:r>
              <a:rPr lang="en-CA" dirty="0"/>
              <a:t>Use the following steps for non standard SDIC solution (e.g. on premises):</a:t>
            </a:r>
          </a:p>
          <a:p>
            <a:pPr marL="457200" indent="-457200">
              <a:buFont typeface="+mj-lt"/>
              <a:buAutoNum type="arabicPeriod"/>
            </a:pPr>
            <a:r>
              <a:rPr lang="en-CA" sz="1600" dirty="0"/>
              <a:t>Download the </a:t>
            </a:r>
            <a:r>
              <a:rPr lang="en-CA" sz="1600" dirty="0">
                <a:hlinkClick r:id="rId2"/>
              </a:rPr>
              <a:t>Costing Guidance </a:t>
            </a:r>
            <a:r>
              <a:rPr lang="en-CA" sz="1600" dirty="0"/>
              <a:t>tool.</a:t>
            </a:r>
          </a:p>
          <a:p>
            <a:pPr marL="457200" indent="-457200">
              <a:buFont typeface="+mj-lt"/>
              <a:buAutoNum type="arabicPeriod"/>
            </a:pPr>
            <a:r>
              <a:rPr lang="en-CA" sz="1600" dirty="0"/>
              <a:t>In the tool, you have to provide inputs to the following sections (see attached diagram):</a:t>
            </a:r>
          </a:p>
          <a:p>
            <a:pPr marL="914400" lvl="1" indent="-457200">
              <a:buFont typeface="+mj-lt"/>
              <a:buAutoNum type="alphaLcPeriod"/>
            </a:pPr>
            <a:r>
              <a:rPr lang="en-CA" dirty="0"/>
              <a:t>Number of Targets </a:t>
            </a:r>
          </a:p>
          <a:p>
            <a:pPr marL="914400" lvl="1" indent="-457200">
              <a:buFont typeface="+mj-lt"/>
              <a:buAutoNum type="alphaLcPeriod"/>
            </a:pPr>
            <a:r>
              <a:rPr lang="en-CA" dirty="0"/>
              <a:t>Software and Implementation Services</a:t>
            </a:r>
          </a:p>
          <a:p>
            <a:pPr marL="914400" lvl="1" indent="-457200">
              <a:buFont typeface="+mj-lt"/>
              <a:buAutoNum type="alphaLcPeriod"/>
            </a:pPr>
            <a:r>
              <a:rPr lang="en-CA" dirty="0"/>
              <a:t>Post Implementation Services</a:t>
            </a:r>
          </a:p>
          <a:p>
            <a:pPr marL="457200" indent="-457200">
              <a:buFont typeface="+mj-lt"/>
              <a:buAutoNum type="arabicPeriod"/>
            </a:pPr>
            <a:r>
              <a:rPr lang="en-CA" sz="1600" dirty="0"/>
              <a:t>The costing for all software and labour will be generated in the “ROM Pricing” tab. </a:t>
            </a:r>
          </a:p>
          <a:p>
            <a:pPr marL="457200" indent="-457200">
              <a:buFont typeface="+mj-lt"/>
              <a:buAutoNum type="arabicPeriod"/>
            </a:pPr>
            <a:r>
              <a:rPr lang="en-CA" sz="1600" dirty="0"/>
              <a:t>Request for procurement quotes for  recommended infrastructure specifications as provided in the “Infrastructure Sizing Tab”</a:t>
            </a:r>
          </a:p>
        </p:txBody>
      </p:sp>
      <p:sp>
        <p:nvSpPr>
          <p:cNvPr id="4" name="Footer Placeholder 3">
            <a:extLst>
              <a:ext uri="{FF2B5EF4-FFF2-40B4-BE49-F238E27FC236}">
                <a16:creationId xmlns:a16="http://schemas.microsoft.com/office/drawing/2014/main" id="{2C9615DE-0827-41CA-89A7-04238CCE8A8F}"/>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A7067D9A-9814-44A8-87B5-90C2978223A8}"/>
              </a:ext>
            </a:extLst>
          </p:cNvPr>
          <p:cNvSpPr>
            <a:spLocks noGrp="1"/>
          </p:cNvSpPr>
          <p:nvPr>
            <p:ph type="sldNum" sz="quarter" idx="11"/>
          </p:nvPr>
        </p:nvSpPr>
        <p:spPr/>
        <p:txBody>
          <a:bodyPr/>
          <a:lstStyle/>
          <a:p>
            <a:fld id="{0C426F34-4EC7-4C3E-BCC5-CCD747DD43EB}" type="slidenum">
              <a:rPr lang="en-AU" smtClean="0"/>
              <a:pPr/>
              <a:t>19</a:t>
            </a:fld>
            <a:endParaRPr lang="en-AU"/>
          </a:p>
        </p:txBody>
      </p:sp>
      <p:sp>
        <p:nvSpPr>
          <p:cNvPr id="6" name="Date Placeholder 5">
            <a:extLst>
              <a:ext uri="{FF2B5EF4-FFF2-40B4-BE49-F238E27FC236}">
                <a16:creationId xmlns:a16="http://schemas.microsoft.com/office/drawing/2014/main" id="{3DE5C067-EB8F-4BCA-9C7C-2DCECE969A75}"/>
              </a:ext>
            </a:extLst>
          </p:cNvPr>
          <p:cNvSpPr>
            <a:spLocks noGrp="1"/>
          </p:cNvSpPr>
          <p:nvPr>
            <p:ph type="dt" sz="half" idx="12"/>
          </p:nvPr>
        </p:nvSpPr>
        <p:spPr/>
        <p:txBody>
          <a:bodyPr/>
          <a:lstStyle/>
          <a:p>
            <a:pPr>
              <a:spcBef>
                <a:spcPct val="0"/>
              </a:spcBef>
              <a:buFontTx/>
              <a:buNone/>
            </a:pPr>
            <a:fld id="{AB4CB440-2E3C-4AB6-9C9A-0E31BCA90871}" type="datetime4">
              <a:rPr lang="en-AU" smtClean="0"/>
              <a:t>15 January 2018</a:t>
            </a:fld>
            <a:endParaRPr lang="en-AU"/>
          </a:p>
        </p:txBody>
      </p:sp>
      <p:pic>
        <p:nvPicPr>
          <p:cNvPr id="8" name="Picture 7">
            <a:extLst>
              <a:ext uri="{FF2B5EF4-FFF2-40B4-BE49-F238E27FC236}">
                <a16:creationId xmlns:a16="http://schemas.microsoft.com/office/drawing/2014/main" id="{50A59D91-31B9-4074-9BEA-FBB35B4C65BD}"/>
              </a:ext>
            </a:extLst>
          </p:cNvPr>
          <p:cNvPicPr>
            <a:picLocks noChangeAspect="1"/>
          </p:cNvPicPr>
          <p:nvPr/>
        </p:nvPicPr>
        <p:blipFill>
          <a:blip r:embed="rId3"/>
          <a:stretch>
            <a:fillRect/>
          </a:stretch>
        </p:blipFill>
        <p:spPr>
          <a:xfrm>
            <a:off x="6888088" y="1273014"/>
            <a:ext cx="5121084" cy="3164098"/>
          </a:xfrm>
          <a:prstGeom prst="rect">
            <a:avLst/>
          </a:prstGeom>
        </p:spPr>
      </p:pic>
      <p:sp>
        <p:nvSpPr>
          <p:cNvPr id="9" name="Content Placeholder 2">
            <a:extLst>
              <a:ext uri="{FF2B5EF4-FFF2-40B4-BE49-F238E27FC236}">
                <a16:creationId xmlns:a16="http://schemas.microsoft.com/office/drawing/2014/main" id="{3F4260ED-73E6-44B2-A902-5C7BCC494BC7}"/>
              </a:ext>
            </a:extLst>
          </p:cNvPr>
          <p:cNvSpPr txBox="1">
            <a:spLocks/>
          </p:cNvSpPr>
          <p:nvPr/>
        </p:nvSpPr>
        <p:spPr bwMode="auto">
          <a:xfrm>
            <a:off x="366186" y="4797152"/>
            <a:ext cx="11634470" cy="143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marL="179388" indent="-179388"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536575"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2pPr>
            <a:lvl3pPr marL="893763" indent="-179388" algn="l" rtl="0" eaLnBrk="1" fontAlgn="base" hangingPunct="1">
              <a:spcBef>
                <a:spcPct val="40000"/>
              </a:spcBef>
              <a:spcAft>
                <a:spcPct val="0"/>
              </a:spcAft>
              <a:buChar char="•"/>
              <a:defRPr sz="1600" kern="1200">
                <a:solidFill>
                  <a:schemeClr val="tx1"/>
                </a:solidFill>
                <a:latin typeface="+mn-lt"/>
                <a:ea typeface="+mn-ea"/>
                <a:cs typeface="+mn-cs"/>
              </a:defRPr>
            </a:lvl3pPr>
            <a:lvl4pPr marL="1250950" indent="-179388" algn="l" rtl="0" eaLnBrk="1" fontAlgn="base" hangingPunct="1">
              <a:spcBef>
                <a:spcPct val="40000"/>
              </a:spcBef>
              <a:spcAft>
                <a:spcPct val="0"/>
              </a:spcAft>
              <a:buFont typeface="Arial" panose="020B0604020202020204" pitchFamily="34" charset="0"/>
              <a:buChar char="-"/>
              <a:defRPr sz="1600" kern="1200">
                <a:solidFill>
                  <a:schemeClr val="tx1"/>
                </a:solidFill>
                <a:latin typeface="+mn-lt"/>
                <a:ea typeface="+mn-ea"/>
                <a:cs typeface="+mn-cs"/>
              </a:defRPr>
            </a:lvl4pPr>
            <a:lvl5pPr marL="1619250" indent="-179388" algn="l" rtl="0" eaLnBrk="1" fontAlgn="base" hangingPunct="1">
              <a:spcBef>
                <a:spcPct val="4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startAt="5"/>
            </a:pPr>
            <a:r>
              <a:rPr lang="en-CA" sz="1600" b="0" dirty="0"/>
              <a:t>Steady state labour is provided in the “IBM Labour” tab.</a:t>
            </a:r>
          </a:p>
          <a:p>
            <a:pPr marL="457200" indent="-457200">
              <a:buFont typeface="+mj-lt"/>
              <a:buAutoNum type="arabicPeriod" startAt="5"/>
            </a:pPr>
            <a:r>
              <a:rPr lang="en-CA" sz="1600" b="0" dirty="0"/>
              <a:t>Finally manually transfer all the above cost elements into SDM for pricing purposes</a:t>
            </a:r>
          </a:p>
          <a:p>
            <a:pPr marL="0" indent="0">
              <a:buFont typeface="Wingdings" panose="05000000000000000000" pitchFamily="2" charset="2"/>
              <a:buNone/>
            </a:pPr>
            <a:r>
              <a:rPr lang="en-CA" sz="1400" b="1" dirty="0"/>
              <a:t>Notes: </a:t>
            </a:r>
          </a:p>
          <a:p>
            <a:pPr marL="0" indent="0">
              <a:buFont typeface="Wingdings" panose="05000000000000000000" pitchFamily="2" charset="2"/>
              <a:buNone/>
            </a:pPr>
            <a:r>
              <a:rPr lang="en-CA" sz="1400" b="1" dirty="0"/>
              <a:t>  (a) For detailed guidance on SDIC costing, refer to the power point presentation imbedded in the Costing Guidance tool.</a:t>
            </a:r>
          </a:p>
          <a:p>
            <a:pPr marL="0" indent="0">
              <a:buFont typeface="Wingdings" panose="05000000000000000000" pitchFamily="2" charset="2"/>
              <a:buNone/>
            </a:pPr>
            <a:endParaRPr lang="en-CA" sz="1400" b="1" dirty="0"/>
          </a:p>
          <a:p>
            <a:pPr marL="0" indent="0">
              <a:buFont typeface="Wingdings" panose="05000000000000000000" pitchFamily="2" charset="2"/>
              <a:buNone/>
            </a:pPr>
            <a:r>
              <a:rPr lang="en-CA" sz="1400" b="1" dirty="0"/>
              <a:t>            </a:t>
            </a:r>
          </a:p>
          <a:p>
            <a:pPr marL="457200" indent="-457200">
              <a:buFont typeface="+mj-lt"/>
              <a:buAutoNum type="arabicPeriod"/>
            </a:pPr>
            <a:endParaRPr lang="en-CA" sz="1600" b="0" dirty="0"/>
          </a:p>
          <a:p>
            <a:pPr marL="457200" indent="-457200">
              <a:buFont typeface="+mj-lt"/>
              <a:buAutoNum type="arabicPeriod"/>
            </a:pPr>
            <a:endParaRPr lang="en-CA" sz="1600" b="0" dirty="0"/>
          </a:p>
          <a:p>
            <a:endParaRPr lang="en-CA" sz="1600" b="0" dirty="0"/>
          </a:p>
          <a:p>
            <a:endParaRPr lang="en-US" sz="1600" b="0" dirty="0">
              <a:hlinkClick r:id="rId2"/>
            </a:endParaRPr>
          </a:p>
          <a:p>
            <a:pPr marL="0" indent="0">
              <a:buFont typeface="Wingdings" panose="05000000000000000000" pitchFamily="2" charset="2"/>
              <a:buNone/>
            </a:pPr>
            <a:endParaRPr lang="en-US" sz="1600" b="0" dirty="0"/>
          </a:p>
          <a:p>
            <a:endParaRPr lang="en-US" sz="1600" b="0" dirty="0"/>
          </a:p>
          <a:p>
            <a:endParaRPr lang="en-AU" sz="1800" b="0" dirty="0"/>
          </a:p>
        </p:txBody>
      </p:sp>
    </p:spTree>
    <p:extLst>
      <p:ext uri="{BB962C8B-B14F-4D97-AF65-F5344CB8AC3E}">
        <p14:creationId xmlns:p14="http://schemas.microsoft.com/office/powerpoint/2010/main" val="1852766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3AFB1-8BFD-40EA-81CB-AC9BAB84C848}"/>
              </a:ext>
            </a:extLst>
          </p:cNvPr>
          <p:cNvSpPr>
            <a:spLocks noGrp="1"/>
          </p:cNvSpPr>
          <p:nvPr>
            <p:ph type="title"/>
          </p:nvPr>
        </p:nvSpPr>
        <p:spPr/>
        <p:txBody>
          <a:bodyPr/>
          <a:lstStyle/>
          <a:p>
            <a:r>
              <a:rPr lang="en-AU" dirty="0">
                <a:solidFill>
                  <a:schemeClr val="accent4"/>
                </a:solidFill>
              </a:rPr>
              <a:t>Instructions</a:t>
            </a:r>
          </a:p>
        </p:txBody>
      </p:sp>
      <p:sp>
        <p:nvSpPr>
          <p:cNvPr id="6" name="Content Placeholder 5">
            <a:extLst>
              <a:ext uri="{FF2B5EF4-FFF2-40B4-BE49-F238E27FC236}">
                <a16:creationId xmlns:a16="http://schemas.microsoft.com/office/drawing/2014/main" id="{62CF5343-07D8-46A4-85C1-5AC70E75827E}"/>
              </a:ext>
            </a:extLst>
          </p:cNvPr>
          <p:cNvSpPr>
            <a:spLocks noGrp="1"/>
          </p:cNvSpPr>
          <p:nvPr>
            <p:ph idx="1"/>
          </p:nvPr>
        </p:nvSpPr>
        <p:spPr/>
        <p:txBody>
          <a:bodyPr>
            <a:normAutofit fontScale="85000" lnSpcReduction="20000"/>
          </a:bodyPr>
          <a:lstStyle/>
          <a:p>
            <a:r>
              <a:rPr lang="en-AU" dirty="0"/>
              <a:t>The purpose of this template is to provide a general structure for the IBM Services Platform with Watson training modules – particularly those focused a single consumable service from the platform</a:t>
            </a:r>
          </a:p>
          <a:p>
            <a:pPr lvl="1"/>
            <a:r>
              <a:rPr lang="en-AU" dirty="0"/>
              <a:t>Suggested structure – topics to be covered </a:t>
            </a:r>
          </a:p>
          <a:p>
            <a:pPr lvl="1"/>
            <a:r>
              <a:rPr lang="en-AU" dirty="0"/>
              <a:t>Suggested content – information we should attempt to provide within each topic</a:t>
            </a:r>
          </a:p>
          <a:p>
            <a:pPr lvl="2"/>
            <a:r>
              <a:rPr lang="en-AU" dirty="0"/>
              <a:t>You almost certainly won't be able to cover every suggested item but at least cover each topic</a:t>
            </a:r>
          </a:p>
          <a:p>
            <a:pPr lvl="2"/>
            <a:r>
              <a:rPr lang="en-AU" dirty="0"/>
              <a:t>Add pages as you see fit – I am not suggesting you only use one page per topic</a:t>
            </a:r>
          </a:p>
          <a:p>
            <a:r>
              <a:rPr lang="en-AU" dirty="0"/>
              <a:t>Use the template as a guide rather than a constraint</a:t>
            </a:r>
          </a:p>
          <a:p>
            <a:pPr lvl="1"/>
            <a:r>
              <a:rPr lang="en-AU" dirty="0"/>
              <a:t>Use this structure as a starting point if you do not have an existing presentation </a:t>
            </a:r>
          </a:p>
          <a:p>
            <a:pPr lvl="1"/>
            <a:r>
              <a:rPr lang="en-AU" dirty="0"/>
              <a:t>If possible, align any existing presentation or content with the suggested structure </a:t>
            </a:r>
          </a:p>
          <a:p>
            <a:pPr lvl="2"/>
            <a:r>
              <a:rPr lang="en-AU" dirty="0"/>
              <a:t>The aim is to provide a similar experience for each topic (but not to require you to recreate everything)</a:t>
            </a:r>
          </a:p>
          <a:p>
            <a:pPr lvl="2"/>
            <a:r>
              <a:rPr lang="en-AU" dirty="0"/>
              <a:t>Supplement or adapt existing materials as necessary to cover the suggested content</a:t>
            </a:r>
          </a:p>
          <a:p>
            <a:r>
              <a:rPr lang="en-AU" dirty="0"/>
              <a:t>Where one exists, the corresponding SIH East “Solution Nugget” has been provided as a potential starting point</a:t>
            </a:r>
          </a:p>
          <a:p>
            <a:pPr lvl="1"/>
            <a:r>
              <a:rPr lang="en-AU" dirty="0"/>
              <a:t>I suggest you select content you think is suitable and copy into this template</a:t>
            </a:r>
          </a:p>
          <a:p>
            <a:pPr lvl="1"/>
            <a:r>
              <a:rPr lang="en-AU" dirty="0"/>
              <a:t>Ensure that any guidance is applicable globally (update any references that are specific to AP or Japan)</a:t>
            </a:r>
          </a:p>
          <a:p>
            <a:r>
              <a:rPr lang="en-AU" dirty="0"/>
              <a:t>The recorded presentation is expected to be approximately 45 minutes (60 minutes max)</a:t>
            </a:r>
          </a:p>
          <a:p>
            <a:pPr lvl="1"/>
            <a:r>
              <a:rPr lang="en-AU" dirty="0"/>
              <a:t>Ensure adequate coverage of the topic for our target audience, but don’t feel obliged to present for 60 minutes</a:t>
            </a:r>
          </a:p>
          <a:p>
            <a:pPr lvl="1"/>
            <a:r>
              <a:rPr lang="en-AU" dirty="0"/>
              <a:t>Provide links to further materials as appropriate (selecting those links / materials that you feel would be appropriate to include in a GDA+ SBB)</a:t>
            </a:r>
          </a:p>
          <a:p>
            <a:r>
              <a:rPr lang="en-AU" dirty="0">
                <a:solidFill>
                  <a:schemeClr val="accent4"/>
                </a:solidFill>
              </a:rPr>
              <a:t>Delete this and any instructions or guidance before finalising your presentation</a:t>
            </a:r>
          </a:p>
        </p:txBody>
      </p:sp>
      <p:sp>
        <p:nvSpPr>
          <p:cNvPr id="3" name="Footer Placeholder 2">
            <a:extLst>
              <a:ext uri="{FF2B5EF4-FFF2-40B4-BE49-F238E27FC236}">
                <a16:creationId xmlns:a16="http://schemas.microsoft.com/office/drawing/2014/main" id="{B97B6F6B-DD0A-406A-BF6C-885DAEEE251D}"/>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319AAB4D-BBA4-4AF6-9F1D-EDF3FA2C4439}"/>
              </a:ext>
            </a:extLst>
          </p:cNvPr>
          <p:cNvSpPr>
            <a:spLocks noGrp="1"/>
          </p:cNvSpPr>
          <p:nvPr>
            <p:ph type="sldNum" sz="quarter" idx="11"/>
          </p:nvPr>
        </p:nvSpPr>
        <p:spPr/>
        <p:txBody>
          <a:bodyPr/>
          <a:lstStyle/>
          <a:p>
            <a:fld id="{F0FFBA74-A297-476A-9576-5FA25982D35F}" type="slidenum">
              <a:rPr lang="en-AU" smtClean="0"/>
              <a:pPr/>
              <a:t>2</a:t>
            </a:fld>
            <a:endParaRPr lang="en-AU"/>
          </a:p>
        </p:txBody>
      </p:sp>
      <p:sp>
        <p:nvSpPr>
          <p:cNvPr id="5" name="Date Placeholder 4">
            <a:extLst>
              <a:ext uri="{FF2B5EF4-FFF2-40B4-BE49-F238E27FC236}">
                <a16:creationId xmlns:a16="http://schemas.microsoft.com/office/drawing/2014/main" id="{E837021A-BE08-41A2-8833-6D2C8A5ED6FF}"/>
              </a:ext>
            </a:extLst>
          </p:cNvPr>
          <p:cNvSpPr>
            <a:spLocks noGrp="1"/>
          </p:cNvSpPr>
          <p:nvPr>
            <p:ph type="dt" sz="half" idx="12"/>
          </p:nvPr>
        </p:nvSpPr>
        <p:spPr/>
        <p:txBody>
          <a:bodyPr/>
          <a:lstStyle/>
          <a:p>
            <a:pPr>
              <a:spcBef>
                <a:spcPct val="0"/>
              </a:spcBef>
              <a:buFontTx/>
              <a:buNone/>
            </a:pPr>
            <a:fld id="{5601CC5F-209D-4618-A060-F1FF15B8A2F7}" type="datetime4">
              <a:rPr lang="en-AU" smtClean="0"/>
              <a:t>15 January 2018</a:t>
            </a:fld>
            <a:endParaRPr lang="en-AU"/>
          </a:p>
        </p:txBody>
      </p:sp>
    </p:spTree>
    <p:extLst>
      <p:ext uri="{BB962C8B-B14F-4D97-AF65-F5344CB8AC3E}">
        <p14:creationId xmlns:p14="http://schemas.microsoft.com/office/powerpoint/2010/main" val="2818787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2235-5311-4358-A461-661217C8EDE7}"/>
              </a:ext>
            </a:extLst>
          </p:cNvPr>
          <p:cNvSpPr>
            <a:spLocks noGrp="1"/>
          </p:cNvSpPr>
          <p:nvPr>
            <p:ph type="title"/>
          </p:nvPr>
        </p:nvSpPr>
        <p:spPr/>
        <p:txBody>
          <a:bodyPr/>
          <a:lstStyle/>
          <a:p>
            <a:r>
              <a:rPr lang="en-AU" dirty="0"/>
              <a:t>Implementation Guidance</a:t>
            </a:r>
          </a:p>
        </p:txBody>
      </p:sp>
      <p:sp>
        <p:nvSpPr>
          <p:cNvPr id="7" name="Content Placeholder 6">
            <a:extLst>
              <a:ext uri="{FF2B5EF4-FFF2-40B4-BE49-F238E27FC236}">
                <a16:creationId xmlns:a16="http://schemas.microsoft.com/office/drawing/2014/main" id="{81FA602E-5B96-439C-B5DE-0A8919BBD3A8}"/>
              </a:ext>
            </a:extLst>
          </p:cNvPr>
          <p:cNvSpPr>
            <a:spLocks noGrp="1"/>
          </p:cNvSpPr>
          <p:nvPr>
            <p:ph idx="1"/>
          </p:nvPr>
        </p:nvSpPr>
        <p:spPr>
          <a:xfrm>
            <a:off x="366185" y="1371600"/>
            <a:ext cx="11459633" cy="5029200"/>
          </a:xfrm>
        </p:spPr>
        <p:txBody>
          <a:bodyPr/>
          <a:lstStyle/>
          <a:p>
            <a:r>
              <a:rPr lang="en-AU" dirty="0"/>
              <a:t>Suggest starting with VMware initially for quick wins</a:t>
            </a:r>
          </a:p>
          <a:p>
            <a:r>
              <a:rPr lang="en-AU" dirty="0"/>
              <a:t>Later expand to Power Systems, which need a special connector.  </a:t>
            </a:r>
          </a:p>
          <a:p>
            <a:r>
              <a:rPr lang="en-AU" dirty="0"/>
              <a:t>Adding public cloud requires additional connectors per cloud</a:t>
            </a:r>
          </a:p>
          <a:p>
            <a:r>
              <a:rPr lang="en-AU" dirty="0"/>
              <a:t>Implement Automation</a:t>
            </a:r>
          </a:p>
          <a:p>
            <a:r>
              <a:rPr lang="en-AU" dirty="0"/>
              <a:t>Finally add physical Intel servers later if needed for Physical to Virtual migration planning or similar</a:t>
            </a:r>
          </a:p>
          <a:p>
            <a:endParaRPr lang="en-AU" dirty="0"/>
          </a:p>
        </p:txBody>
      </p:sp>
      <p:sp>
        <p:nvSpPr>
          <p:cNvPr id="3" name="Footer Placeholder 2">
            <a:extLst>
              <a:ext uri="{FF2B5EF4-FFF2-40B4-BE49-F238E27FC236}">
                <a16:creationId xmlns:a16="http://schemas.microsoft.com/office/drawing/2014/main" id="{3A8495B5-FFBD-4E49-9F82-5FD37C544DB0}"/>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99BE3BFA-156D-49E9-84AD-39B88AB17713}"/>
              </a:ext>
            </a:extLst>
          </p:cNvPr>
          <p:cNvSpPr>
            <a:spLocks noGrp="1"/>
          </p:cNvSpPr>
          <p:nvPr>
            <p:ph type="sldNum" sz="quarter" idx="11"/>
          </p:nvPr>
        </p:nvSpPr>
        <p:spPr/>
        <p:txBody>
          <a:bodyPr/>
          <a:lstStyle/>
          <a:p>
            <a:fld id="{F0FFBA74-A297-476A-9576-5FA25982D35F}" type="slidenum">
              <a:rPr lang="en-AU" smtClean="0"/>
              <a:pPr/>
              <a:t>20</a:t>
            </a:fld>
            <a:endParaRPr lang="en-AU"/>
          </a:p>
        </p:txBody>
      </p:sp>
      <p:sp>
        <p:nvSpPr>
          <p:cNvPr id="5" name="Date Placeholder 4">
            <a:extLst>
              <a:ext uri="{FF2B5EF4-FFF2-40B4-BE49-F238E27FC236}">
                <a16:creationId xmlns:a16="http://schemas.microsoft.com/office/drawing/2014/main" id="{33156C41-A42C-4BAF-9F9B-A9D7A9B36DBA}"/>
              </a:ext>
            </a:extLst>
          </p:cNvPr>
          <p:cNvSpPr>
            <a:spLocks noGrp="1"/>
          </p:cNvSpPr>
          <p:nvPr>
            <p:ph type="dt" sz="half" idx="12"/>
          </p:nvPr>
        </p:nvSpPr>
        <p:spPr/>
        <p:txBody>
          <a:bodyPr/>
          <a:lstStyle/>
          <a:p>
            <a:pPr>
              <a:spcBef>
                <a:spcPct val="0"/>
              </a:spcBef>
              <a:buFontTx/>
              <a:buNone/>
            </a:pPr>
            <a:fld id="{B79099DF-7C7F-4CBC-BA8A-41684B6E7B70}" type="datetime4">
              <a:rPr lang="en-AU" smtClean="0"/>
              <a:t>15 January 2018</a:t>
            </a:fld>
            <a:endParaRPr lang="en-AU"/>
          </a:p>
        </p:txBody>
      </p:sp>
    </p:spTree>
    <p:extLst>
      <p:ext uri="{BB962C8B-B14F-4D97-AF65-F5344CB8AC3E}">
        <p14:creationId xmlns:p14="http://schemas.microsoft.com/office/powerpoint/2010/main" val="1692934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BFFE6-CEF0-4EDD-B71A-BE834888F6FA}"/>
              </a:ext>
            </a:extLst>
          </p:cNvPr>
          <p:cNvSpPr>
            <a:spLocks noGrp="1"/>
          </p:cNvSpPr>
          <p:nvPr>
            <p:ph type="title"/>
          </p:nvPr>
        </p:nvSpPr>
        <p:spPr/>
        <p:txBody>
          <a:bodyPr/>
          <a:lstStyle/>
          <a:p>
            <a:r>
              <a:rPr lang="en-AU" dirty="0"/>
              <a:t>Additional consideration for Automation</a:t>
            </a:r>
          </a:p>
        </p:txBody>
      </p:sp>
      <p:sp>
        <p:nvSpPr>
          <p:cNvPr id="7" name="Content Placeholder 6">
            <a:extLst>
              <a:ext uri="{FF2B5EF4-FFF2-40B4-BE49-F238E27FC236}">
                <a16:creationId xmlns:a16="http://schemas.microsoft.com/office/drawing/2014/main" id="{700A20BC-FE0B-4AC0-B11F-492CE85D6C4E}"/>
              </a:ext>
            </a:extLst>
          </p:cNvPr>
          <p:cNvSpPr>
            <a:spLocks noGrp="1"/>
          </p:cNvSpPr>
          <p:nvPr>
            <p:ph idx="1"/>
          </p:nvPr>
        </p:nvSpPr>
        <p:spPr/>
        <p:txBody>
          <a:bodyPr/>
          <a:lstStyle/>
          <a:p>
            <a:r>
              <a:rPr lang="en-US" dirty="0"/>
              <a:t>Right sizing of VMs may require downtime, needs client approval and raising of change requests.</a:t>
            </a:r>
          </a:p>
          <a:p>
            <a:r>
              <a:rPr lang="en-US" dirty="0"/>
              <a:t>Adequate change windows are required to test and execute the changes on the server instances</a:t>
            </a:r>
          </a:p>
          <a:p>
            <a:r>
              <a:rPr lang="en-US" dirty="0"/>
              <a:t>Ensure the client clearly understands the benefits SDIC will bring and the operational changes that are needed to realize the benefits.</a:t>
            </a:r>
          </a:p>
          <a:p>
            <a:r>
              <a:rPr lang="en-US" dirty="0"/>
              <a:t>Effort will be required for Testing of the changes made in pre-production before moving into Production</a:t>
            </a:r>
          </a:p>
          <a:p>
            <a:r>
              <a:rPr lang="en-US" dirty="0">
                <a:solidFill>
                  <a:schemeClr val="tx2"/>
                </a:solidFill>
              </a:rPr>
              <a:t>Policies will require continuous tweaking as SDIC is not a one off exercise.</a:t>
            </a:r>
          </a:p>
        </p:txBody>
      </p:sp>
      <p:sp>
        <p:nvSpPr>
          <p:cNvPr id="3" name="Footer Placeholder 2">
            <a:extLst>
              <a:ext uri="{FF2B5EF4-FFF2-40B4-BE49-F238E27FC236}">
                <a16:creationId xmlns:a16="http://schemas.microsoft.com/office/drawing/2014/main" id="{C45EE465-EEA8-455D-8772-4B1101AC133F}"/>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6FF18BC2-D967-4E70-A230-129D0A6B9F14}"/>
              </a:ext>
            </a:extLst>
          </p:cNvPr>
          <p:cNvSpPr>
            <a:spLocks noGrp="1"/>
          </p:cNvSpPr>
          <p:nvPr>
            <p:ph type="sldNum" sz="quarter" idx="11"/>
          </p:nvPr>
        </p:nvSpPr>
        <p:spPr/>
        <p:txBody>
          <a:bodyPr/>
          <a:lstStyle/>
          <a:p>
            <a:fld id="{F0FFBA74-A297-476A-9576-5FA25982D35F}" type="slidenum">
              <a:rPr lang="en-AU" smtClean="0"/>
              <a:pPr/>
              <a:t>21</a:t>
            </a:fld>
            <a:endParaRPr lang="en-AU"/>
          </a:p>
        </p:txBody>
      </p:sp>
      <p:sp>
        <p:nvSpPr>
          <p:cNvPr id="5" name="Date Placeholder 4">
            <a:extLst>
              <a:ext uri="{FF2B5EF4-FFF2-40B4-BE49-F238E27FC236}">
                <a16:creationId xmlns:a16="http://schemas.microsoft.com/office/drawing/2014/main" id="{D083F0C8-5CAB-416C-9FB8-E3131D6423C3}"/>
              </a:ext>
            </a:extLst>
          </p:cNvPr>
          <p:cNvSpPr>
            <a:spLocks noGrp="1"/>
          </p:cNvSpPr>
          <p:nvPr>
            <p:ph type="dt" sz="half" idx="12"/>
          </p:nvPr>
        </p:nvSpPr>
        <p:spPr/>
        <p:txBody>
          <a:bodyPr/>
          <a:lstStyle/>
          <a:p>
            <a:pPr>
              <a:spcBef>
                <a:spcPct val="0"/>
              </a:spcBef>
              <a:buFontTx/>
              <a:buNone/>
            </a:pPr>
            <a:fld id="{A8B1F7B3-408F-4CC6-B9EB-C5ECF4073DA3}" type="datetime4">
              <a:rPr lang="en-AU" smtClean="0"/>
              <a:t>15 January 2018</a:t>
            </a:fld>
            <a:endParaRPr lang="en-AU"/>
          </a:p>
        </p:txBody>
      </p:sp>
    </p:spTree>
    <p:extLst>
      <p:ext uri="{BB962C8B-B14F-4D97-AF65-F5344CB8AC3E}">
        <p14:creationId xmlns:p14="http://schemas.microsoft.com/office/powerpoint/2010/main" val="1456469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D775C8-5275-4A46-86A7-AD66C0FD18C2}"/>
              </a:ext>
            </a:extLst>
          </p:cNvPr>
          <p:cNvSpPr>
            <a:spLocks noGrp="1"/>
          </p:cNvSpPr>
          <p:nvPr>
            <p:ph type="ftr" sz="quarter" idx="10"/>
          </p:nvPr>
        </p:nvSpPr>
        <p:spPr/>
        <p:txBody>
          <a:bodyPr/>
          <a:lstStyle/>
          <a:p>
            <a:r>
              <a:rPr lang="en-US" sz="900"/>
              <a:t>IBM Services Platform with Watson   |   IBM Confidential </a:t>
            </a:r>
            <a:endParaRPr lang="en-AU" sz="900"/>
          </a:p>
        </p:txBody>
      </p:sp>
      <p:sp>
        <p:nvSpPr>
          <p:cNvPr id="4" name="Slide Number Placeholder 3">
            <a:extLst>
              <a:ext uri="{FF2B5EF4-FFF2-40B4-BE49-F238E27FC236}">
                <a16:creationId xmlns:a16="http://schemas.microsoft.com/office/drawing/2014/main" id="{E8162ACC-4BC7-4D2A-8B6A-F65F8260373A}"/>
              </a:ext>
            </a:extLst>
          </p:cNvPr>
          <p:cNvSpPr>
            <a:spLocks noGrp="1"/>
          </p:cNvSpPr>
          <p:nvPr>
            <p:ph type="sldNum" sz="quarter" idx="11"/>
          </p:nvPr>
        </p:nvSpPr>
        <p:spPr/>
        <p:txBody>
          <a:bodyPr/>
          <a:lstStyle/>
          <a:p>
            <a:fld id="{F0FFBA74-A297-476A-9576-5FA25982D35F}" type="slidenum">
              <a:rPr lang="en-AU" sz="900" smtClean="0"/>
              <a:pPr/>
              <a:t>22</a:t>
            </a:fld>
            <a:endParaRPr lang="en-AU" sz="900"/>
          </a:p>
        </p:txBody>
      </p:sp>
      <p:sp>
        <p:nvSpPr>
          <p:cNvPr id="5" name="Date Placeholder 4">
            <a:extLst>
              <a:ext uri="{FF2B5EF4-FFF2-40B4-BE49-F238E27FC236}">
                <a16:creationId xmlns:a16="http://schemas.microsoft.com/office/drawing/2014/main" id="{7981CE00-95F7-48A1-ABD7-73806A25B9B7}"/>
              </a:ext>
            </a:extLst>
          </p:cNvPr>
          <p:cNvSpPr>
            <a:spLocks noGrp="1"/>
          </p:cNvSpPr>
          <p:nvPr>
            <p:ph type="dt" sz="half" idx="12"/>
          </p:nvPr>
        </p:nvSpPr>
        <p:spPr/>
        <p:txBody>
          <a:bodyPr/>
          <a:lstStyle/>
          <a:p>
            <a:pPr>
              <a:spcBef>
                <a:spcPct val="0"/>
              </a:spcBef>
              <a:buFontTx/>
              <a:buNone/>
            </a:pPr>
            <a:fld id="{CE892A55-1566-4C82-853C-FADC9D214B6C}" type="datetime4">
              <a:rPr lang="en-AU" sz="900" smtClean="0"/>
              <a:t>15 January 2018</a:t>
            </a:fld>
            <a:endParaRPr lang="en-AU" sz="900"/>
          </a:p>
        </p:txBody>
      </p:sp>
      <p:pic>
        <p:nvPicPr>
          <p:cNvPr id="26" name="Picture 25">
            <a:extLst>
              <a:ext uri="{FF2B5EF4-FFF2-40B4-BE49-F238E27FC236}">
                <a16:creationId xmlns:a16="http://schemas.microsoft.com/office/drawing/2014/main" id="{52D38B5F-CDD5-4B00-A5C5-31BF0253E7EF}"/>
              </a:ext>
            </a:extLst>
          </p:cNvPr>
          <p:cNvPicPr>
            <a:picLocks noChangeAspect="1"/>
          </p:cNvPicPr>
          <p:nvPr/>
        </p:nvPicPr>
        <p:blipFill>
          <a:blip r:embed="rId2"/>
          <a:stretch>
            <a:fillRect/>
          </a:stretch>
        </p:blipFill>
        <p:spPr>
          <a:xfrm>
            <a:off x="623392" y="436701"/>
            <a:ext cx="10945216" cy="6146342"/>
          </a:xfrm>
          <a:prstGeom prst="rect">
            <a:avLst/>
          </a:prstGeom>
        </p:spPr>
      </p:pic>
    </p:spTree>
    <p:extLst>
      <p:ext uri="{BB962C8B-B14F-4D97-AF65-F5344CB8AC3E}">
        <p14:creationId xmlns:p14="http://schemas.microsoft.com/office/powerpoint/2010/main" val="3866058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F6C8E51-7416-4C32-9E86-C27E7A85C772}"/>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6ADF1392-E0E8-40D8-AC59-CEF503158033}"/>
              </a:ext>
            </a:extLst>
          </p:cNvPr>
          <p:cNvSpPr>
            <a:spLocks noGrp="1"/>
          </p:cNvSpPr>
          <p:nvPr>
            <p:ph type="sldNum" sz="quarter" idx="11"/>
          </p:nvPr>
        </p:nvSpPr>
        <p:spPr/>
        <p:txBody>
          <a:bodyPr/>
          <a:lstStyle/>
          <a:p>
            <a:fld id="{F0FFBA74-A297-476A-9576-5FA25982D35F}" type="slidenum">
              <a:rPr lang="en-AU" smtClean="0"/>
              <a:pPr/>
              <a:t>23</a:t>
            </a:fld>
            <a:endParaRPr lang="en-AU"/>
          </a:p>
        </p:txBody>
      </p:sp>
      <p:sp>
        <p:nvSpPr>
          <p:cNvPr id="5" name="Date Placeholder 4">
            <a:extLst>
              <a:ext uri="{FF2B5EF4-FFF2-40B4-BE49-F238E27FC236}">
                <a16:creationId xmlns:a16="http://schemas.microsoft.com/office/drawing/2014/main" id="{DF6C9CBC-FCE4-42E5-86E8-DDBDEF944F93}"/>
              </a:ext>
            </a:extLst>
          </p:cNvPr>
          <p:cNvSpPr>
            <a:spLocks noGrp="1"/>
          </p:cNvSpPr>
          <p:nvPr>
            <p:ph type="dt" sz="half" idx="12"/>
          </p:nvPr>
        </p:nvSpPr>
        <p:spPr/>
        <p:txBody>
          <a:bodyPr/>
          <a:lstStyle/>
          <a:p>
            <a:pPr>
              <a:spcBef>
                <a:spcPct val="0"/>
              </a:spcBef>
              <a:buFontTx/>
              <a:buNone/>
            </a:pPr>
            <a:fld id="{5D8392CB-0E97-4F69-8464-1E461B17DAE9}" type="datetime4">
              <a:rPr lang="en-AU" smtClean="0"/>
              <a:t>15 January 2018</a:t>
            </a:fld>
            <a:endParaRPr lang="en-AU"/>
          </a:p>
        </p:txBody>
      </p:sp>
      <p:pic>
        <p:nvPicPr>
          <p:cNvPr id="6" name="Picture 5">
            <a:extLst>
              <a:ext uri="{FF2B5EF4-FFF2-40B4-BE49-F238E27FC236}">
                <a16:creationId xmlns:a16="http://schemas.microsoft.com/office/drawing/2014/main" id="{D3E91814-0B5F-4A76-B39B-CA9C8CF99D7A}"/>
              </a:ext>
            </a:extLst>
          </p:cNvPr>
          <p:cNvPicPr>
            <a:picLocks noChangeAspect="1"/>
          </p:cNvPicPr>
          <p:nvPr/>
        </p:nvPicPr>
        <p:blipFill>
          <a:blip r:embed="rId2"/>
          <a:stretch>
            <a:fillRect/>
          </a:stretch>
        </p:blipFill>
        <p:spPr>
          <a:xfrm>
            <a:off x="695400" y="445301"/>
            <a:ext cx="10945216" cy="6176847"/>
          </a:xfrm>
          <a:prstGeom prst="rect">
            <a:avLst/>
          </a:prstGeom>
        </p:spPr>
      </p:pic>
    </p:spTree>
    <p:extLst>
      <p:ext uri="{BB962C8B-B14F-4D97-AF65-F5344CB8AC3E}">
        <p14:creationId xmlns:p14="http://schemas.microsoft.com/office/powerpoint/2010/main" val="3358579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4D1B-8A36-4226-9D8C-480BFDFA6CB6}"/>
              </a:ext>
            </a:extLst>
          </p:cNvPr>
          <p:cNvSpPr>
            <a:spLocks noGrp="1"/>
          </p:cNvSpPr>
          <p:nvPr>
            <p:ph type="title"/>
          </p:nvPr>
        </p:nvSpPr>
        <p:spPr/>
        <p:txBody>
          <a:bodyPr/>
          <a:lstStyle/>
          <a:p>
            <a:r>
              <a:rPr lang="en-AU" dirty="0"/>
              <a:t>Additional Resources – Supporting Materials</a:t>
            </a:r>
          </a:p>
        </p:txBody>
      </p:sp>
      <p:sp>
        <p:nvSpPr>
          <p:cNvPr id="7" name="Content Placeholder 6">
            <a:extLst>
              <a:ext uri="{FF2B5EF4-FFF2-40B4-BE49-F238E27FC236}">
                <a16:creationId xmlns:a16="http://schemas.microsoft.com/office/drawing/2014/main" id="{A8876BC3-2918-4E62-B995-569BB7FA5692}"/>
              </a:ext>
            </a:extLst>
          </p:cNvPr>
          <p:cNvSpPr>
            <a:spLocks noGrp="1"/>
          </p:cNvSpPr>
          <p:nvPr>
            <p:ph idx="1"/>
          </p:nvPr>
        </p:nvSpPr>
        <p:spPr/>
        <p:txBody>
          <a:bodyPr/>
          <a:lstStyle/>
          <a:p>
            <a:r>
              <a:rPr lang="en-AU" dirty="0"/>
              <a:t>GDA+ SBB (Solution Building Block) for SDIC: </a:t>
            </a:r>
            <a:r>
              <a:rPr lang="en-AU" dirty="0">
                <a:hlinkClick r:id="rId2"/>
              </a:rPr>
              <a:t>https://w3.gsar.ibm.com/services/gsar/gda/sbb_details.xhtml?id=559</a:t>
            </a:r>
            <a:endParaRPr lang="en-AU" dirty="0"/>
          </a:p>
          <a:p>
            <a:r>
              <a:rPr lang="en-AU" dirty="0"/>
              <a:t>Link to SDIC Community: </a:t>
            </a:r>
            <a:r>
              <a:rPr lang="en-AU" u="sng" dirty="0">
                <a:hlinkClick r:id="rId3"/>
              </a:rPr>
              <a:t>http://ibm.biz/SDIC-Densify</a:t>
            </a:r>
            <a:endParaRPr lang="en-AU" u="sng" dirty="0"/>
          </a:p>
          <a:p>
            <a:r>
              <a:rPr lang="en-AU" dirty="0"/>
              <a:t>Densify partner portal: </a:t>
            </a:r>
            <a:r>
              <a:rPr lang="en-AU" dirty="0">
                <a:hlinkClick r:id="rId4"/>
              </a:rPr>
              <a:t>https://www.densify.com/partners/portal.html</a:t>
            </a:r>
            <a:br>
              <a:rPr lang="en-AU" dirty="0"/>
            </a:br>
            <a:r>
              <a:rPr lang="en-AU" dirty="0"/>
              <a:t>(you will need to register to gain access)</a:t>
            </a:r>
          </a:p>
          <a:p>
            <a:r>
              <a:rPr lang="en-AU" dirty="0"/>
              <a:t>Densify documentation: </a:t>
            </a:r>
            <a:r>
              <a:rPr lang="en-AU" dirty="0">
                <a:hlinkClick r:id="rId5"/>
              </a:rPr>
              <a:t>http://www.densify.com/help/</a:t>
            </a:r>
            <a:br>
              <a:rPr lang="en-AU" dirty="0"/>
            </a:br>
            <a:r>
              <a:rPr lang="en-AU" dirty="0"/>
              <a:t>Use your partner login above to gain access to this</a:t>
            </a:r>
          </a:p>
          <a:p>
            <a:r>
              <a:rPr lang="en-AU" dirty="0"/>
              <a:t>Request a Proof of Concept for your client: </a:t>
            </a:r>
            <a:r>
              <a:rPr lang="en-AU" u="sng" dirty="0">
                <a:hlinkClick r:id="rId6"/>
              </a:rPr>
              <a:t>http://ibm.biz/SDIC-Trial</a:t>
            </a:r>
            <a:endParaRPr lang="en-AU" dirty="0"/>
          </a:p>
        </p:txBody>
      </p:sp>
      <p:sp>
        <p:nvSpPr>
          <p:cNvPr id="3" name="Footer Placeholder 2">
            <a:extLst>
              <a:ext uri="{FF2B5EF4-FFF2-40B4-BE49-F238E27FC236}">
                <a16:creationId xmlns:a16="http://schemas.microsoft.com/office/drawing/2014/main" id="{A0DC64D3-5236-4F36-9093-C930ACC278EF}"/>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42C05ECD-7DC7-49CD-ABBD-95387B6F5E3A}"/>
              </a:ext>
            </a:extLst>
          </p:cNvPr>
          <p:cNvSpPr>
            <a:spLocks noGrp="1"/>
          </p:cNvSpPr>
          <p:nvPr>
            <p:ph type="sldNum" sz="quarter" idx="11"/>
          </p:nvPr>
        </p:nvSpPr>
        <p:spPr/>
        <p:txBody>
          <a:bodyPr/>
          <a:lstStyle/>
          <a:p>
            <a:fld id="{F0FFBA74-A297-476A-9576-5FA25982D35F}" type="slidenum">
              <a:rPr lang="en-AU" smtClean="0"/>
              <a:pPr/>
              <a:t>24</a:t>
            </a:fld>
            <a:endParaRPr lang="en-AU"/>
          </a:p>
        </p:txBody>
      </p:sp>
      <p:sp>
        <p:nvSpPr>
          <p:cNvPr id="5" name="Date Placeholder 4">
            <a:extLst>
              <a:ext uri="{FF2B5EF4-FFF2-40B4-BE49-F238E27FC236}">
                <a16:creationId xmlns:a16="http://schemas.microsoft.com/office/drawing/2014/main" id="{F5506D52-247F-47EB-86DC-1FED80C7A201}"/>
              </a:ext>
            </a:extLst>
          </p:cNvPr>
          <p:cNvSpPr>
            <a:spLocks noGrp="1"/>
          </p:cNvSpPr>
          <p:nvPr>
            <p:ph type="dt" sz="half" idx="12"/>
          </p:nvPr>
        </p:nvSpPr>
        <p:spPr/>
        <p:txBody>
          <a:bodyPr/>
          <a:lstStyle/>
          <a:p>
            <a:pPr>
              <a:spcBef>
                <a:spcPct val="0"/>
              </a:spcBef>
              <a:buFontTx/>
              <a:buNone/>
            </a:pPr>
            <a:fld id="{87B5CA54-4AE7-40A9-9641-CA0CD1BF1945}" type="datetime4">
              <a:rPr lang="en-AU" smtClean="0"/>
              <a:t>15 January 2018</a:t>
            </a:fld>
            <a:endParaRPr lang="en-AU"/>
          </a:p>
        </p:txBody>
      </p:sp>
      <p:sp>
        <p:nvSpPr>
          <p:cNvPr id="6" name="TextBox 5">
            <a:extLst>
              <a:ext uri="{FF2B5EF4-FFF2-40B4-BE49-F238E27FC236}">
                <a16:creationId xmlns:a16="http://schemas.microsoft.com/office/drawing/2014/main" id="{3CA0A7F7-367A-4284-A377-09C18818FB40}"/>
              </a:ext>
            </a:extLst>
          </p:cNvPr>
          <p:cNvSpPr txBox="1"/>
          <p:nvPr/>
        </p:nvSpPr>
        <p:spPr>
          <a:xfrm>
            <a:off x="12576720" y="884723"/>
            <a:ext cx="4026195" cy="1938205"/>
          </a:xfrm>
          <a:prstGeom prst="rect">
            <a:avLst/>
          </a:prstGeom>
          <a:solidFill>
            <a:srgbClr val="FFFFCC"/>
          </a:solidFill>
          <a:ln>
            <a:solidFill>
              <a:schemeClr val="bg2"/>
            </a:solidFill>
          </a:ln>
          <a:effectLst>
            <a:outerShdw blurRad="50800" dist="38100" dir="2700000" algn="tl" rotWithShape="0">
              <a:prstClr val="black">
                <a:alpha val="40000"/>
              </a:prstClr>
            </a:outerShdw>
          </a:effectLst>
        </p:spPr>
        <p:txBody>
          <a:bodyPr wrap="square" lIns="72000" tIns="72000" rIns="72000" bIns="72000" rtlCol="0">
            <a:spAutoFit/>
          </a:bodyPr>
          <a:lstStyle/>
          <a:p>
            <a:pPr>
              <a:spcBef>
                <a:spcPts val="300"/>
              </a:spcBef>
              <a:buNone/>
            </a:pPr>
            <a:r>
              <a:rPr lang="en-AU" sz="1000" dirty="0">
                <a:solidFill>
                  <a:schemeClr val="accent4"/>
                </a:solidFill>
                <a:latin typeface="+mn-lt"/>
              </a:rPr>
              <a:t>Content Guidance</a:t>
            </a:r>
            <a:r>
              <a:rPr lang="en-AU" sz="1000" b="0" dirty="0">
                <a:solidFill>
                  <a:schemeClr val="accent4"/>
                </a:solidFill>
                <a:latin typeface="+mn-lt"/>
              </a:rPr>
              <a:t>:</a:t>
            </a:r>
          </a:p>
          <a:p>
            <a:pPr>
              <a:spcBef>
                <a:spcPts val="300"/>
              </a:spcBef>
              <a:buNone/>
            </a:pPr>
            <a:r>
              <a:rPr lang="en-US" sz="1000" b="0" dirty="0">
                <a:latin typeface="+mn-lt"/>
              </a:rPr>
              <a:t>Provide descriptions of and pointers what you consider to be the best supporting materials for this capability of offering</a:t>
            </a:r>
          </a:p>
          <a:p>
            <a:pPr marL="171450" indent="-171450">
              <a:spcBef>
                <a:spcPts val="300"/>
              </a:spcBef>
              <a:buClr>
                <a:schemeClr val="accent1"/>
              </a:buClr>
            </a:pPr>
            <a:r>
              <a:rPr lang="en-US" sz="1000" b="0" dirty="0">
                <a:latin typeface="+mn-lt"/>
              </a:rPr>
              <a:t>Relevant SBBs or GSMs on GDA+</a:t>
            </a:r>
          </a:p>
          <a:p>
            <a:pPr marL="171450" indent="-171450">
              <a:spcBef>
                <a:spcPts val="300"/>
              </a:spcBef>
              <a:buClr>
                <a:schemeClr val="accent1"/>
              </a:buClr>
            </a:pPr>
            <a:r>
              <a:rPr lang="en-US" sz="1000" b="0" dirty="0">
                <a:latin typeface="+mn-lt"/>
              </a:rPr>
              <a:t>Communities, wikis or </a:t>
            </a:r>
            <a:r>
              <a:rPr lang="en-US" sz="1000" b="0" dirty="0" err="1">
                <a:latin typeface="+mn-lt"/>
              </a:rPr>
              <a:t>fourms</a:t>
            </a:r>
            <a:r>
              <a:rPr lang="en-US" sz="1000" b="0" dirty="0">
                <a:latin typeface="+mn-lt"/>
              </a:rPr>
              <a:t> providing more detailed or regularly updated content on the offering</a:t>
            </a:r>
          </a:p>
          <a:p>
            <a:pPr marL="171450" indent="-171450">
              <a:spcBef>
                <a:spcPts val="300"/>
              </a:spcBef>
              <a:buClr>
                <a:schemeClr val="accent1"/>
              </a:buClr>
            </a:pPr>
            <a:r>
              <a:rPr lang="en-US" sz="1000" b="0" dirty="0">
                <a:latin typeface="+mn-lt"/>
              </a:rPr>
              <a:t>Associated asset repositories or information sources </a:t>
            </a:r>
          </a:p>
          <a:p>
            <a:pPr marL="171450" indent="-171450">
              <a:spcBef>
                <a:spcPts val="300"/>
              </a:spcBef>
              <a:buClr>
                <a:schemeClr val="accent1"/>
              </a:buClr>
            </a:pPr>
            <a:r>
              <a:rPr lang="en-US" sz="1000" b="0" dirty="0">
                <a:latin typeface="+mn-lt"/>
              </a:rPr>
              <a:t>Education and training</a:t>
            </a:r>
          </a:p>
          <a:p>
            <a:pPr marL="171450" indent="-171450">
              <a:spcBef>
                <a:spcPts val="300"/>
              </a:spcBef>
              <a:buClr>
                <a:schemeClr val="accent1"/>
              </a:buClr>
            </a:pPr>
            <a:r>
              <a:rPr lang="en-US" sz="1000" b="0" dirty="0">
                <a:solidFill>
                  <a:srgbClr val="000000"/>
                </a:solidFill>
                <a:latin typeface="+mn-lt"/>
              </a:rPr>
              <a:t>Demonstrations or </a:t>
            </a:r>
            <a:r>
              <a:rPr lang="en-US" sz="1000" b="0" dirty="0" err="1">
                <a:solidFill>
                  <a:srgbClr val="000000"/>
                </a:solidFill>
                <a:latin typeface="+mn-lt"/>
              </a:rPr>
              <a:t>PoC</a:t>
            </a:r>
            <a:r>
              <a:rPr lang="en-US" sz="1000" b="0" dirty="0">
                <a:solidFill>
                  <a:srgbClr val="000000"/>
                </a:solidFill>
                <a:latin typeface="+mn-lt"/>
              </a:rPr>
              <a:t> capabilities</a:t>
            </a:r>
          </a:p>
          <a:p>
            <a:pPr marL="171450" indent="-171450">
              <a:spcBef>
                <a:spcPts val="300"/>
              </a:spcBef>
              <a:buClr>
                <a:schemeClr val="accent1"/>
              </a:buClr>
            </a:pPr>
            <a:r>
              <a:rPr lang="en-US" sz="1000" b="0" dirty="0">
                <a:solidFill>
                  <a:srgbClr val="000000"/>
                </a:solidFill>
                <a:latin typeface="+mn-lt"/>
              </a:rPr>
              <a:t>etc.</a:t>
            </a:r>
            <a:endParaRPr lang="en-US" sz="900" b="0" dirty="0">
              <a:solidFill>
                <a:srgbClr val="000000"/>
              </a:solidFill>
              <a:latin typeface="IBM Plex Sans"/>
            </a:endParaRPr>
          </a:p>
        </p:txBody>
      </p:sp>
    </p:spTree>
    <p:extLst>
      <p:ext uri="{BB962C8B-B14F-4D97-AF65-F5344CB8AC3E}">
        <p14:creationId xmlns:p14="http://schemas.microsoft.com/office/powerpoint/2010/main" val="918220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A4D1B-8A36-4226-9D8C-480BFDFA6CB6}"/>
              </a:ext>
            </a:extLst>
          </p:cNvPr>
          <p:cNvSpPr>
            <a:spLocks noGrp="1"/>
          </p:cNvSpPr>
          <p:nvPr>
            <p:ph type="title"/>
          </p:nvPr>
        </p:nvSpPr>
        <p:spPr/>
        <p:txBody>
          <a:bodyPr/>
          <a:lstStyle/>
          <a:p>
            <a:r>
              <a:rPr lang="en-AU" dirty="0"/>
              <a:t>Additional Resources – Contacts</a:t>
            </a:r>
          </a:p>
        </p:txBody>
      </p:sp>
      <p:sp>
        <p:nvSpPr>
          <p:cNvPr id="3" name="Footer Placeholder 2">
            <a:extLst>
              <a:ext uri="{FF2B5EF4-FFF2-40B4-BE49-F238E27FC236}">
                <a16:creationId xmlns:a16="http://schemas.microsoft.com/office/drawing/2014/main" id="{A0DC64D3-5236-4F36-9093-C930ACC278EF}"/>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42C05ECD-7DC7-49CD-ABBD-95387B6F5E3A}"/>
              </a:ext>
            </a:extLst>
          </p:cNvPr>
          <p:cNvSpPr>
            <a:spLocks noGrp="1"/>
          </p:cNvSpPr>
          <p:nvPr>
            <p:ph type="sldNum" sz="quarter" idx="11"/>
          </p:nvPr>
        </p:nvSpPr>
        <p:spPr/>
        <p:txBody>
          <a:bodyPr/>
          <a:lstStyle/>
          <a:p>
            <a:fld id="{F0FFBA74-A297-476A-9576-5FA25982D35F}" type="slidenum">
              <a:rPr lang="en-AU" smtClean="0"/>
              <a:pPr/>
              <a:t>25</a:t>
            </a:fld>
            <a:endParaRPr lang="en-AU"/>
          </a:p>
        </p:txBody>
      </p:sp>
      <p:sp>
        <p:nvSpPr>
          <p:cNvPr id="5" name="Date Placeholder 4">
            <a:extLst>
              <a:ext uri="{FF2B5EF4-FFF2-40B4-BE49-F238E27FC236}">
                <a16:creationId xmlns:a16="http://schemas.microsoft.com/office/drawing/2014/main" id="{F5506D52-247F-47EB-86DC-1FED80C7A201}"/>
              </a:ext>
            </a:extLst>
          </p:cNvPr>
          <p:cNvSpPr>
            <a:spLocks noGrp="1"/>
          </p:cNvSpPr>
          <p:nvPr>
            <p:ph type="dt" sz="half" idx="12"/>
          </p:nvPr>
        </p:nvSpPr>
        <p:spPr/>
        <p:txBody>
          <a:bodyPr/>
          <a:lstStyle/>
          <a:p>
            <a:pPr>
              <a:spcBef>
                <a:spcPct val="0"/>
              </a:spcBef>
              <a:buFontTx/>
              <a:buNone/>
            </a:pPr>
            <a:fld id="{117FD157-C188-4F2F-BB3D-341924217191}" type="datetime4">
              <a:rPr lang="en-AU" smtClean="0"/>
              <a:t>15 January 2018</a:t>
            </a:fld>
            <a:endParaRPr lang="en-AU"/>
          </a:p>
        </p:txBody>
      </p:sp>
      <p:graphicFrame>
        <p:nvGraphicFramePr>
          <p:cNvPr id="11" name="Table 10">
            <a:extLst>
              <a:ext uri="{FF2B5EF4-FFF2-40B4-BE49-F238E27FC236}">
                <a16:creationId xmlns:a16="http://schemas.microsoft.com/office/drawing/2014/main" id="{EB751921-468C-43AE-BA3E-76F83BC0710F}"/>
              </a:ext>
            </a:extLst>
          </p:cNvPr>
          <p:cNvGraphicFramePr>
            <a:graphicFrameLocks noGrp="1"/>
          </p:cNvGraphicFramePr>
          <p:nvPr>
            <p:extLst>
              <p:ext uri="{D42A27DB-BD31-4B8C-83A1-F6EECF244321}">
                <p14:modId xmlns:p14="http://schemas.microsoft.com/office/powerpoint/2010/main" val="3983136123"/>
              </p:ext>
            </p:extLst>
          </p:nvPr>
        </p:nvGraphicFramePr>
        <p:xfrm>
          <a:off x="366183" y="1556792"/>
          <a:ext cx="10842385" cy="2076360"/>
        </p:xfrm>
        <a:graphic>
          <a:graphicData uri="http://schemas.openxmlformats.org/drawingml/2006/table">
            <a:tbl>
              <a:tblPr firstRow="1" bandRow="1"/>
              <a:tblGrid>
                <a:gridCol w="2423553">
                  <a:extLst>
                    <a:ext uri="{9D8B030D-6E8A-4147-A177-3AD203B41FA5}">
                      <a16:colId xmlns:a16="http://schemas.microsoft.com/office/drawing/2014/main" val="1774304265"/>
                    </a:ext>
                  </a:extLst>
                </a:gridCol>
                <a:gridCol w="2423553">
                  <a:extLst>
                    <a:ext uri="{9D8B030D-6E8A-4147-A177-3AD203B41FA5}">
                      <a16:colId xmlns:a16="http://schemas.microsoft.com/office/drawing/2014/main" val="587458585"/>
                    </a:ext>
                  </a:extLst>
                </a:gridCol>
                <a:gridCol w="5995279">
                  <a:extLst>
                    <a:ext uri="{9D8B030D-6E8A-4147-A177-3AD203B41FA5}">
                      <a16:colId xmlns:a16="http://schemas.microsoft.com/office/drawing/2014/main" val="512515332"/>
                    </a:ext>
                  </a:extLst>
                </a:gridCol>
              </a:tblGrid>
              <a:tr h="0">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a:spcBef>
                          <a:spcPts val="300"/>
                        </a:spcBef>
                      </a:pPr>
                      <a:r>
                        <a:rPr lang="en-AU" sz="1200" dirty="0">
                          <a:latin typeface="+mn-lt"/>
                        </a:rPr>
                        <a:t>Function</a:t>
                      </a:r>
                    </a:p>
                  </a:txBody>
                  <a:tcPr marL="72000" marR="72000" marT="72000" marB="720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7B8E3"/>
                    </a:solidFill>
                  </a:tcPr>
                </a:tc>
                <a:tc>
                  <a:txBody>
                    <a:bodyPr/>
                    <a:lstStyle/>
                    <a:p>
                      <a:pPr marL="0" algn="l" defTabSz="914400" rtl="0" eaLnBrk="1" latinLnBrk="0" hangingPunct="1">
                        <a:spcBef>
                          <a:spcPts val="300"/>
                        </a:spcBef>
                      </a:pPr>
                      <a:r>
                        <a:rPr lang="en-AU" sz="1200" b="1" kern="1200" dirty="0">
                          <a:solidFill>
                            <a:schemeClr val="lt1"/>
                          </a:solidFill>
                          <a:latin typeface="+mn-lt"/>
                          <a:ea typeface="+mn-ea"/>
                          <a:cs typeface="+mn-cs"/>
                        </a:rPr>
                        <a:t>Scope</a:t>
                      </a:r>
                    </a:p>
                  </a:txBody>
                  <a:tcPr marL="72000" marR="72000" marT="72000" marB="7200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algn="l" defTabSz="914400" rtl="0" eaLnBrk="1" latinLnBrk="0" hangingPunct="1">
                        <a:spcBef>
                          <a:spcPts val="300"/>
                        </a:spcBef>
                      </a:pPr>
                      <a:r>
                        <a:rPr lang="en-AU" sz="1200" b="1" kern="1200" dirty="0">
                          <a:solidFill>
                            <a:schemeClr val="lt1"/>
                          </a:solidFill>
                          <a:latin typeface="+mn-lt"/>
                          <a:ea typeface="+mn-ea"/>
                          <a:cs typeface="+mn-cs"/>
                        </a:rPr>
                        <a:t>Role / Contact</a:t>
                      </a:r>
                    </a:p>
                  </a:txBody>
                  <a:tcPr marL="72000" marR="72000" marT="72000" marB="7200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7B8E3"/>
                    </a:solidFill>
                  </a:tcPr>
                </a:tc>
                <a:extLst>
                  <a:ext uri="{0D108BD9-81ED-4DB2-BD59-A6C34878D82A}">
                    <a16:rowId xmlns:a16="http://schemas.microsoft.com/office/drawing/2014/main" val="3527690862"/>
                  </a:ext>
                </a:extLst>
              </a:tr>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200" b="1" dirty="0">
                          <a:latin typeface="+mn-lt"/>
                        </a:rPr>
                        <a:t>Lead</a:t>
                      </a:r>
                    </a:p>
                  </a:txBody>
                  <a:tcPr marL="72000" marR="72000" marT="72000" marB="720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tc>
                  <a:txBody>
                    <a:bodyPr/>
                    <a:lstStyle/>
                    <a:p>
                      <a:pPr marL="0" algn="l" defTabSz="914400" rtl="0" eaLnBrk="1" latinLnBrk="0" hangingPunct="1">
                        <a:spcBef>
                          <a:spcPts val="300"/>
                        </a:spcBef>
                      </a:pPr>
                      <a:r>
                        <a:rPr lang="en-AU" sz="1200" b="1" kern="1200" dirty="0">
                          <a:solidFill>
                            <a:schemeClr val="dk1"/>
                          </a:solidFill>
                          <a:latin typeface="+mn-lt"/>
                          <a:ea typeface="+mn-ea"/>
                          <a:cs typeface="+mn-cs"/>
                        </a:rPr>
                        <a:t>Global</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SG" sz="1200" dirty="0">
                          <a:latin typeface="+mn-lt"/>
                        </a:rPr>
                        <a:t>Global</a:t>
                      </a:r>
                      <a:r>
                        <a:rPr lang="en-SG" sz="1200" baseline="0" dirty="0">
                          <a:latin typeface="+mn-lt"/>
                        </a:rPr>
                        <a:t> Lead </a:t>
                      </a:r>
                      <a:r>
                        <a:rPr lang="en-SG" sz="1200" dirty="0">
                          <a:latin typeface="+mn-lt"/>
                        </a:rPr>
                        <a:t>– Ken </a:t>
                      </a:r>
                      <a:r>
                        <a:rPr lang="en-SG" sz="1200" dirty="0" err="1">
                          <a:latin typeface="+mn-lt"/>
                        </a:rPr>
                        <a:t>Christiance</a:t>
                      </a:r>
                      <a:r>
                        <a:rPr lang="en-SG" sz="1200" dirty="0">
                          <a:latin typeface="+mn-lt"/>
                        </a:rPr>
                        <a:t>/Raleigh/IBM</a:t>
                      </a:r>
                      <a:endParaRPr lang="en-AU" sz="1200" dirty="0">
                        <a:latin typeface="+mn-lt"/>
                      </a:endParaRPr>
                    </a:p>
                  </a:txBody>
                  <a:tcPr marL="72000" marR="72000" marT="72000" marB="7200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extLst>
                  <a:ext uri="{0D108BD9-81ED-4DB2-BD59-A6C34878D82A}">
                    <a16:rowId xmlns:a16="http://schemas.microsoft.com/office/drawing/2014/main" val="2097360675"/>
                  </a:ext>
                </a:extLst>
              </a:tr>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200" b="1" dirty="0">
                          <a:latin typeface="+mn-lt"/>
                        </a:rPr>
                        <a:t>Sales</a:t>
                      </a: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200" b="1" kern="1200" dirty="0">
                          <a:solidFill>
                            <a:schemeClr val="dk1"/>
                          </a:solidFill>
                          <a:latin typeface="+mn-lt"/>
                          <a:ea typeface="+mn-ea"/>
                          <a:cs typeface="+mn-cs"/>
                        </a:rPr>
                        <a:t>US</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200" dirty="0">
                          <a:latin typeface="+mn-lt"/>
                        </a:rPr>
                        <a:t>US Sales - James Bell/Philadelphia/IBM</a:t>
                      </a: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2867516508"/>
                  </a:ext>
                </a:extLst>
              </a:tr>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200" b="1" dirty="0">
                          <a:latin typeface="+mn-lt"/>
                        </a:rPr>
                        <a:t>Procurement</a:t>
                      </a: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tc>
                  <a:txBody>
                    <a:bodyPr/>
                    <a:lstStyle/>
                    <a:p>
                      <a:pPr marL="0" algn="l" defTabSz="914400" rtl="0" eaLnBrk="1" latinLnBrk="0" hangingPunct="1">
                        <a:spcBef>
                          <a:spcPts val="300"/>
                        </a:spcBef>
                      </a:pPr>
                      <a:r>
                        <a:rPr lang="en-AU" sz="1200" b="1" kern="1200" dirty="0">
                          <a:solidFill>
                            <a:schemeClr val="dk1"/>
                          </a:solidFill>
                          <a:latin typeface="+mn-lt"/>
                          <a:ea typeface="+mn-ea"/>
                          <a:cs typeface="+mn-cs"/>
                        </a:rPr>
                        <a:t>Global</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4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SG" sz="1200" dirty="0">
                          <a:latin typeface="+mn-lt"/>
                        </a:rPr>
                        <a:t>US/Global Procurement Focal - Rajesh Ramakrishna </a:t>
                      </a:r>
                      <a:r>
                        <a:rPr lang="en-SG" sz="1200" dirty="0" err="1">
                          <a:latin typeface="+mn-lt"/>
                        </a:rPr>
                        <a:t>Dhongadi</a:t>
                      </a:r>
                      <a:r>
                        <a:rPr lang="en-SG" sz="1200" dirty="0">
                          <a:latin typeface="+mn-lt"/>
                        </a:rPr>
                        <a:t>/India/IBM</a:t>
                      </a:r>
                      <a:endParaRPr lang="en-AU" sz="1200" dirty="0">
                        <a:latin typeface="+mn-lt"/>
                      </a:endParaRPr>
                    </a:p>
                  </a:txBody>
                  <a:tcPr marL="72000" marR="72000" marT="72000" marB="7200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7B8E3">
                        <a:tint val="40000"/>
                      </a:srgbClr>
                    </a:solidFill>
                  </a:tcPr>
                </a:tc>
                <a:extLst>
                  <a:ext uri="{0D108BD9-81ED-4DB2-BD59-A6C34878D82A}">
                    <a16:rowId xmlns:a16="http://schemas.microsoft.com/office/drawing/2014/main" val="3379639777"/>
                  </a:ext>
                </a:extLst>
              </a:tr>
              <a:tr h="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200" b="1" dirty="0">
                          <a:latin typeface="+mn-lt"/>
                        </a:rPr>
                        <a:t>Vendor</a:t>
                      </a:r>
                    </a:p>
                  </a:txBody>
                  <a:tcPr marL="72000" marR="72000" marT="72000" marB="72000">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p>
                      <a:pPr marL="0" algn="l" defTabSz="914400" rtl="0" eaLnBrk="1" latinLnBrk="0" hangingPunct="1">
                        <a:spcBef>
                          <a:spcPts val="300"/>
                        </a:spcBef>
                      </a:pPr>
                      <a:r>
                        <a:rPr lang="en-AU" sz="1200" b="1" kern="1200" dirty="0">
                          <a:solidFill>
                            <a:schemeClr val="dk1"/>
                          </a:solidFill>
                          <a:latin typeface="+mn-lt"/>
                          <a:ea typeface="+mn-ea"/>
                          <a:cs typeface="+mn-cs"/>
                        </a:rPr>
                        <a:t>Densify</a:t>
                      </a:r>
                    </a:p>
                  </a:txBody>
                  <a:tcPr marL="72000" marR="72000" marT="72000" marB="7200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spcBef>
                          <a:spcPts val="300"/>
                        </a:spcBef>
                      </a:pPr>
                      <a:r>
                        <a:rPr lang="en-AU" sz="1200" dirty="0">
                          <a:latin typeface="+mn-lt"/>
                        </a:rPr>
                        <a:t>Densify Partner Program SVP - </a:t>
                      </a:r>
                      <a:r>
                        <a:rPr lang="en-US" sz="1200" dirty="0">
                          <a:latin typeface="+mn-lt"/>
                        </a:rPr>
                        <a:t>Chuck Tatham </a:t>
                      </a:r>
                      <a:r>
                        <a:rPr lang="en-US" sz="1200" dirty="0">
                          <a:latin typeface="+mn-lt"/>
                          <a:hlinkClick r:id="rId2"/>
                        </a:rPr>
                        <a:t>ctatham@densify.com</a:t>
                      </a:r>
                      <a:endParaRPr lang="en-US" sz="1200" dirty="0">
                        <a:latin typeface="+mn-lt"/>
                      </a:endParaRPr>
                    </a:p>
                    <a:p>
                      <a:pPr>
                        <a:spcBef>
                          <a:spcPts val="300"/>
                        </a:spcBef>
                      </a:pPr>
                      <a:r>
                        <a:rPr lang="en-US" sz="1200" dirty="0">
                          <a:latin typeface="+mn-lt"/>
                        </a:rPr>
                        <a:t>Director, Business Development, IBM - Brenda Bollinger </a:t>
                      </a:r>
                      <a:r>
                        <a:rPr lang="en-US" sz="1200" dirty="0">
                          <a:latin typeface="+mn-lt"/>
                          <a:hlinkClick r:id="rId3"/>
                        </a:rPr>
                        <a:t>bbollinger@densify.com</a:t>
                      </a:r>
                      <a:endParaRPr lang="en-US" sz="1200" dirty="0">
                        <a:latin typeface="+mn-lt"/>
                      </a:endParaRPr>
                    </a:p>
                    <a:p>
                      <a:pPr>
                        <a:spcBef>
                          <a:spcPts val="300"/>
                        </a:spcBef>
                      </a:pPr>
                      <a:r>
                        <a:rPr lang="en-US" sz="1200" dirty="0">
                          <a:latin typeface="+mn-lt"/>
                        </a:rPr>
                        <a:t>Global Sales Director, IBM - Bill Brown </a:t>
                      </a:r>
                      <a:r>
                        <a:rPr lang="en-US" sz="1200" dirty="0">
                          <a:latin typeface="+mn-lt"/>
                          <a:hlinkClick r:id="rId4"/>
                        </a:rPr>
                        <a:t>bbrown@densify.com</a:t>
                      </a:r>
                      <a:endParaRPr lang="en-US" sz="1200" dirty="0">
                        <a:latin typeface="+mn-lt"/>
                      </a:endParaRPr>
                    </a:p>
                  </a:txBody>
                  <a:tcPr marL="72000" marR="72000" marT="72000" marB="72000">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57B8E3">
                        <a:tint val="20000"/>
                      </a:srgbClr>
                    </a:solidFill>
                  </a:tcPr>
                </a:tc>
                <a:extLst>
                  <a:ext uri="{0D108BD9-81ED-4DB2-BD59-A6C34878D82A}">
                    <a16:rowId xmlns:a16="http://schemas.microsoft.com/office/drawing/2014/main" val="334100224"/>
                  </a:ext>
                </a:extLst>
              </a:tr>
            </a:tbl>
          </a:graphicData>
        </a:graphic>
      </p:graphicFrame>
      <p:sp>
        <p:nvSpPr>
          <p:cNvPr id="12" name="TextBox 11">
            <a:extLst>
              <a:ext uri="{FF2B5EF4-FFF2-40B4-BE49-F238E27FC236}">
                <a16:creationId xmlns:a16="http://schemas.microsoft.com/office/drawing/2014/main" id="{D7B2487C-3588-407B-B973-D2581AAD0AD3}"/>
              </a:ext>
            </a:extLst>
          </p:cNvPr>
          <p:cNvSpPr txBox="1"/>
          <p:nvPr/>
        </p:nvSpPr>
        <p:spPr>
          <a:xfrm>
            <a:off x="13368808" y="500369"/>
            <a:ext cx="4026195" cy="2723035"/>
          </a:xfrm>
          <a:prstGeom prst="rect">
            <a:avLst/>
          </a:prstGeom>
          <a:solidFill>
            <a:srgbClr val="FFFFCC"/>
          </a:solidFill>
          <a:ln>
            <a:solidFill>
              <a:schemeClr val="bg2"/>
            </a:solidFill>
          </a:ln>
          <a:effectLst>
            <a:outerShdw blurRad="50800" dist="38100" dir="2700000" algn="tl" rotWithShape="0">
              <a:prstClr val="black">
                <a:alpha val="40000"/>
              </a:prstClr>
            </a:outerShdw>
          </a:effectLst>
        </p:spPr>
        <p:txBody>
          <a:bodyPr wrap="square" lIns="72000" tIns="72000" rIns="72000" bIns="72000" rtlCol="0">
            <a:spAutoFit/>
          </a:bodyPr>
          <a:lstStyle/>
          <a:p>
            <a:pPr>
              <a:spcBef>
                <a:spcPts val="300"/>
              </a:spcBef>
              <a:buNone/>
            </a:pPr>
            <a:r>
              <a:rPr lang="en-AU" sz="1000" dirty="0">
                <a:solidFill>
                  <a:schemeClr val="accent4"/>
                </a:solidFill>
                <a:latin typeface="+mn-lt"/>
              </a:rPr>
              <a:t>Content Guidance</a:t>
            </a:r>
            <a:r>
              <a:rPr lang="en-AU" sz="1000" b="0" dirty="0">
                <a:solidFill>
                  <a:schemeClr val="accent4"/>
                </a:solidFill>
                <a:latin typeface="+mn-lt"/>
              </a:rPr>
              <a:t>:</a:t>
            </a:r>
          </a:p>
          <a:p>
            <a:pPr>
              <a:spcBef>
                <a:spcPts val="300"/>
              </a:spcBef>
              <a:buNone/>
            </a:pPr>
            <a:r>
              <a:rPr lang="en-US" sz="1000" b="0" dirty="0">
                <a:latin typeface="+mn-lt"/>
              </a:rPr>
              <a:t>Identify where or who the Architect can contact to obtain additional information or assistance. </a:t>
            </a:r>
          </a:p>
          <a:p>
            <a:pPr>
              <a:spcBef>
                <a:spcPts val="300"/>
              </a:spcBef>
              <a:buNone/>
            </a:pPr>
            <a:r>
              <a:rPr lang="en-US" sz="1000" b="0" dirty="0">
                <a:latin typeface="+mn-lt"/>
              </a:rPr>
              <a:t>Who are the global and geography contacts for each of the following:</a:t>
            </a:r>
          </a:p>
          <a:p>
            <a:pPr marL="171450" indent="-171450">
              <a:spcBef>
                <a:spcPts val="300"/>
              </a:spcBef>
              <a:buClr>
                <a:schemeClr val="accent1"/>
              </a:buClr>
            </a:pPr>
            <a:r>
              <a:rPr lang="en-US" sz="1000" b="0" dirty="0">
                <a:latin typeface="+mn-lt"/>
              </a:rPr>
              <a:t>Sales assistance</a:t>
            </a:r>
          </a:p>
          <a:p>
            <a:pPr marL="171450" indent="-171450">
              <a:spcBef>
                <a:spcPts val="300"/>
              </a:spcBef>
              <a:buClr>
                <a:schemeClr val="accent1"/>
              </a:buClr>
            </a:pPr>
            <a:r>
              <a:rPr lang="en-US" sz="1000" b="0" dirty="0">
                <a:latin typeface="+mn-lt"/>
              </a:rPr>
              <a:t>Solution costing or pricing assistance</a:t>
            </a:r>
          </a:p>
          <a:p>
            <a:pPr marL="171450" indent="-171450">
              <a:spcBef>
                <a:spcPts val="300"/>
              </a:spcBef>
              <a:buClr>
                <a:schemeClr val="accent1"/>
              </a:buClr>
            </a:pPr>
            <a:r>
              <a:rPr lang="en-US" sz="1000" b="0" dirty="0">
                <a:latin typeface="+mn-lt"/>
              </a:rPr>
              <a:t>Solution technical design assistance</a:t>
            </a:r>
          </a:p>
          <a:p>
            <a:pPr marL="171450" indent="-171450">
              <a:spcBef>
                <a:spcPts val="300"/>
              </a:spcBef>
              <a:buClr>
                <a:schemeClr val="accent1"/>
              </a:buClr>
            </a:pPr>
            <a:r>
              <a:rPr lang="en-US" sz="1000" b="0" dirty="0">
                <a:latin typeface="+mn-lt"/>
              </a:rPr>
              <a:t>Offering / Service delivery</a:t>
            </a:r>
          </a:p>
          <a:p>
            <a:pPr>
              <a:spcBef>
                <a:spcPts val="300"/>
              </a:spcBef>
              <a:buNone/>
            </a:pPr>
            <a:r>
              <a:rPr lang="en-US" sz="1000" b="0" dirty="0">
                <a:latin typeface="+mn-lt"/>
              </a:rPr>
              <a:t>For each describe their:</a:t>
            </a:r>
          </a:p>
          <a:p>
            <a:pPr marL="171450" indent="-171450">
              <a:spcBef>
                <a:spcPts val="300"/>
              </a:spcBef>
              <a:buClr>
                <a:schemeClr val="accent1"/>
              </a:buClr>
            </a:pPr>
            <a:r>
              <a:rPr lang="en-US" sz="1000" b="0" dirty="0">
                <a:latin typeface="+mn-lt"/>
              </a:rPr>
              <a:t>Function </a:t>
            </a:r>
          </a:p>
          <a:p>
            <a:pPr marL="171450" indent="-171450">
              <a:spcBef>
                <a:spcPts val="300"/>
              </a:spcBef>
              <a:buClr>
                <a:schemeClr val="accent1"/>
              </a:buClr>
            </a:pPr>
            <a:r>
              <a:rPr lang="en-US" sz="1000" b="0" dirty="0">
                <a:latin typeface="+mn-lt"/>
              </a:rPr>
              <a:t>Scope (esp. by geography, platform etc.)</a:t>
            </a:r>
          </a:p>
          <a:p>
            <a:pPr marL="171450" indent="-171450">
              <a:spcBef>
                <a:spcPts val="300"/>
              </a:spcBef>
              <a:buClr>
                <a:schemeClr val="accent1"/>
              </a:buClr>
            </a:pPr>
            <a:r>
              <a:rPr lang="en-US" sz="1000" b="0" dirty="0">
                <a:latin typeface="+mn-lt"/>
              </a:rPr>
              <a:t>Role</a:t>
            </a:r>
          </a:p>
          <a:p>
            <a:pPr marL="171450" indent="-171450">
              <a:spcBef>
                <a:spcPts val="300"/>
              </a:spcBef>
              <a:buClr>
                <a:schemeClr val="accent1"/>
              </a:buClr>
            </a:pPr>
            <a:r>
              <a:rPr lang="en-US" sz="1000" b="0" dirty="0">
                <a:latin typeface="+mn-lt"/>
              </a:rPr>
              <a:t>Contact Name / Details</a:t>
            </a:r>
            <a:endParaRPr lang="en-US" sz="900" b="0" dirty="0">
              <a:solidFill>
                <a:srgbClr val="000000"/>
              </a:solidFill>
              <a:latin typeface="IBM Plex Sans"/>
            </a:endParaRPr>
          </a:p>
        </p:txBody>
      </p:sp>
    </p:spTree>
    <p:extLst>
      <p:ext uri="{BB962C8B-B14F-4D97-AF65-F5344CB8AC3E}">
        <p14:creationId xmlns:p14="http://schemas.microsoft.com/office/powerpoint/2010/main" val="123548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055D6-F252-4C8F-A36A-1060809F4230}"/>
              </a:ext>
            </a:extLst>
          </p:cNvPr>
          <p:cNvSpPr>
            <a:spLocks noGrp="1"/>
          </p:cNvSpPr>
          <p:nvPr>
            <p:ph type="title"/>
          </p:nvPr>
        </p:nvSpPr>
        <p:spPr/>
        <p:txBody>
          <a:bodyPr/>
          <a:lstStyle/>
          <a:p>
            <a:r>
              <a:rPr lang="en-AU" dirty="0"/>
              <a:t>Appendices</a:t>
            </a:r>
          </a:p>
        </p:txBody>
      </p:sp>
      <p:sp>
        <p:nvSpPr>
          <p:cNvPr id="3" name="Text Placeholder 2">
            <a:extLst>
              <a:ext uri="{FF2B5EF4-FFF2-40B4-BE49-F238E27FC236}">
                <a16:creationId xmlns:a16="http://schemas.microsoft.com/office/drawing/2014/main" id="{9FAB8BBB-E1C7-499F-A61B-A3BE0CE6BC5D}"/>
              </a:ext>
            </a:extLst>
          </p:cNvPr>
          <p:cNvSpPr>
            <a:spLocks noGrp="1"/>
          </p:cNvSpPr>
          <p:nvPr>
            <p:ph type="body" idx="1"/>
          </p:nvPr>
        </p:nvSpPr>
        <p:spPr/>
        <p:txBody>
          <a:bodyPr/>
          <a:lstStyle/>
          <a:p>
            <a:r>
              <a:rPr lang="en-AU" dirty="0"/>
              <a:t>Detailed Supporting Information</a:t>
            </a:r>
          </a:p>
        </p:txBody>
      </p:sp>
      <p:sp>
        <p:nvSpPr>
          <p:cNvPr id="4" name="Footer Placeholder 3">
            <a:extLst>
              <a:ext uri="{FF2B5EF4-FFF2-40B4-BE49-F238E27FC236}">
                <a16:creationId xmlns:a16="http://schemas.microsoft.com/office/drawing/2014/main" id="{F1872AF7-B066-407D-B1D8-939657F012B5}"/>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E2428063-E29E-4ED1-ADBE-4C8C97170A2C}"/>
              </a:ext>
            </a:extLst>
          </p:cNvPr>
          <p:cNvSpPr>
            <a:spLocks noGrp="1"/>
          </p:cNvSpPr>
          <p:nvPr>
            <p:ph type="sldNum" sz="quarter" idx="11"/>
          </p:nvPr>
        </p:nvSpPr>
        <p:spPr/>
        <p:txBody>
          <a:bodyPr/>
          <a:lstStyle/>
          <a:p>
            <a:fld id="{FF6A1A84-C813-4E02-A296-3069673C8F78}" type="slidenum">
              <a:rPr lang="en-AU" smtClean="0"/>
              <a:pPr/>
              <a:t>26</a:t>
            </a:fld>
            <a:endParaRPr lang="en-AU"/>
          </a:p>
        </p:txBody>
      </p:sp>
      <p:sp>
        <p:nvSpPr>
          <p:cNvPr id="6" name="Date Placeholder 5">
            <a:extLst>
              <a:ext uri="{FF2B5EF4-FFF2-40B4-BE49-F238E27FC236}">
                <a16:creationId xmlns:a16="http://schemas.microsoft.com/office/drawing/2014/main" id="{86E133E0-9860-4571-8863-D9207C6647A7}"/>
              </a:ext>
            </a:extLst>
          </p:cNvPr>
          <p:cNvSpPr>
            <a:spLocks noGrp="1"/>
          </p:cNvSpPr>
          <p:nvPr>
            <p:ph type="dt" sz="half" idx="12"/>
          </p:nvPr>
        </p:nvSpPr>
        <p:spPr/>
        <p:txBody>
          <a:bodyPr/>
          <a:lstStyle/>
          <a:p>
            <a:pPr>
              <a:spcBef>
                <a:spcPct val="0"/>
              </a:spcBef>
              <a:buFontTx/>
              <a:buNone/>
            </a:pPr>
            <a:fld id="{7C7B4D25-BBC4-459F-8870-E3B01B7C7459}" type="datetime4">
              <a:rPr lang="en-AU" smtClean="0"/>
              <a:t>15 January 2018</a:t>
            </a:fld>
            <a:endParaRPr lang="en-AU"/>
          </a:p>
        </p:txBody>
      </p:sp>
    </p:spTree>
    <p:extLst>
      <p:ext uri="{BB962C8B-B14F-4D97-AF65-F5344CB8AC3E}">
        <p14:creationId xmlns:p14="http://schemas.microsoft.com/office/powerpoint/2010/main" val="3911425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D64E-A4DF-4505-BBAB-07CC69B9B02F}"/>
              </a:ext>
            </a:extLst>
          </p:cNvPr>
          <p:cNvSpPr>
            <a:spLocks noGrp="1"/>
          </p:cNvSpPr>
          <p:nvPr>
            <p:ph type="title"/>
          </p:nvPr>
        </p:nvSpPr>
        <p:spPr/>
        <p:txBody>
          <a:bodyPr/>
          <a:lstStyle/>
          <a:p>
            <a:r>
              <a:rPr lang="en-US" dirty="0"/>
              <a:t>Supporting Information – Communication between Densify Servers and Audit Targets</a:t>
            </a:r>
            <a:endParaRPr lang="en-AU" dirty="0"/>
          </a:p>
        </p:txBody>
      </p:sp>
      <p:sp>
        <p:nvSpPr>
          <p:cNvPr id="6" name="Content Placeholder 5">
            <a:extLst>
              <a:ext uri="{FF2B5EF4-FFF2-40B4-BE49-F238E27FC236}">
                <a16:creationId xmlns:a16="http://schemas.microsoft.com/office/drawing/2014/main" id="{1813BB64-1DE3-4BA5-B627-07F8720248DE}"/>
              </a:ext>
            </a:extLst>
          </p:cNvPr>
          <p:cNvSpPr>
            <a:spLocks noGrp="1"/>
          </p:cNvSpPr>
          <p:nvPr>
            <p:ph idx="1"/>
          </p:nvPr>
        </p:nvSpPr>
        <p:spPr/>
        <p:txBody>
          <a:bodyPr/>
          <a:lstStyle/>
          <a:p>
            <a:r>
              <a:rPr lang="en-AU" dirty="0"/>
              <a:t>Densify servers (primary and collector) are capable of auditing managed systems directly using various protocols. </a:t>
            </a:r>
          </a:p>
          <a:p>
            <a:r>
              <a:rPr lang="en-AU" dirty="0"/>
              <a:t>The most common data collection mechanisms and default ports are listed below:</a:t>
            </a:r>
          </a:p>
          <a:p>
            <a:pPr lvl="1"/>
            <a:r>
              <a:rPr lang="en-AU" dirty="0"/>
              <a:t>VMware—Port 443 (HTTPS)</a:t>
            </a:r>
          </a:p>
          <a:p>
            <a:pPr lvl="1"/>
            <a:r>
              <a:rPr lang="en-AU" dirty="0"/>
              <a:t>Densify SNMP agent—Port 3161 (UDP)</a:t>
            </a:r>
          </a:p>
          <a:p>
            <a:pPr lvl="1"/>
            <a:r>
              <a:rPr lang="en-AU" dirty="0"/>
              <a:t>Third-party SNMP agent—Port 161 (UDP)</a:t>
            </a:r>
          </a:p>
          <a:p>
            <a:pPr lvl="1"/>
            <a:r>
              <a:rPr lang="en-AU" dirty="0"/>
              <a:t>Densify Windows Agent—Port 7226 (TCP)</a:t>
            </a:r>
          </a:p>
          <a:p>
            <a:pPr lvl="1"/>
            <a:r>
              <a:rPr lang="en-AU" dirty="0"/>
              <a:t>SSH-based audit of UNIX servers—Port 22 (TCP)</a:t>
            </a:r>
          </a:p>
          <a:p>
            <a:pPr lvl="1"/>
            <a:r>
              <a:rPr lang="en-AU" dirty="0"/>
              <a:t>Densify WMI Proxy—Port 7224 (non-secure) or </a:t>
            </a:r>
            <a:br>
              <a:rPr lang="en-AU" dirty="0"/>
            </a:br>
            <a:r>
              <a:rPr lang="en-AU" dirty="0"/>
              <a:t>7225 (secure)</a:t>
            </a:r>
          </a:p>
          <a:p>
            <a:pPr lvl="1"/>
            <a:r>
              <a:rPr lang="en-AU" dirty="0"/>
              <a:t>Note: These default ports are configurable.</a:t>
            </a:r>
          </a:p>
          <a:p>
            <a:pPr marL="357187" lvl="1" indent="0">
              <a:buNone/>
            </a:pPr>
            <a:endParaRPr lang="en-AU" dirty="0"/>
          </a:p>
          <a:p>
            <a:pPr marL="357187" lvl="1" indent="0">
              <a:buNone/>
            </a:pPr>
            <a:r>
              <a:rPr lang="en-AU" dirty="0"/>
              <a:t>More communication details are available at: </a:t>
            </a:r>
            <a:r>
              <a:rPr lang="en-AU" dirty="0">
                <a:hlinkClick r:id="rId2"/>
              </a:rPr>
              <a:t>http://www.densify.com/help/10.0.0/Content/Infrastructure_Requirements/Additional_Considerations.htm</a:t>
            </a:r>
            <a:endParaRPr lang="en-AU" dirty="0"/>
          </a:p>
          <a:p>
            <a:pPr marL="357187" lvl="1" indent="0">
              <a:buNone/>
            </a:pPr>
            <a:endParaRPr lang="en-AU" dirty="0"/>
          </a:p>
        </p:txBody>
      </p:sp>
      <p:sp>
        <p:nvSpPr>
          <p:cNvPr id="3" name="Footer Placeholder 2">
            <a:extLst>
              <a:ext uri="{FF2B5EF4-FFF2-40B4-BE49-F238E27FC236}">
                <a16:creationId xmlns:a16="http://schemas.microsoft.com/office/drawing/2014/main" id="{8A53669A-35B6-4ABA-8FCE-D6C2300C8AAE}"/>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D7643C81-B414-44D3-9C04-78236B87C061}"/>
              </a:ext>
            </a:extLst>
          </p:cNvPr>
          <p:cNvSpPr>
            <a:spLocks noGrp="1"/>
          </p:cNvSpPr>
          <p:nvPr>
            <p:ph type="sldNum" sz="quarter" idx="11"/>
          </p:nvPr>
        </p:nvSpPr>
        <p:spPr/>
        <p:txBody>
          <a:bodyPr/>
          <a:lstStyle/>
          <a:p>
            <a:fld id="{F0FFBA74-A297-476A-9576-5FA25982D35F}" type="slidenum">
              <a:rPr lang="en-AU" smtClean="0"/>
              <a:pPr/>
              <a:t>27</a:t>
            </a:fld>
            <a:endParaRPr lang="en-AU"/>
          </a:p>
        </p:txBody>
      </p:sp>
      <p:sp>
        <p:nvSpPr>
          <p:cNvPr id="5" name="Date Placeholder 4">
            <a:extLst>
              <a:ext uri="{FF2B5EF4-FFF2-40B4-BE49-F238E27FC236}">
                <a16:creationId xmlns:a16="http://schemas.microsoft.com/office/drawing/2014/main" id="{DE024DD5-090E-487B-A5C1-3E93DEB78149}"/>
              </a:ext>
            </a:extLst>
          </p:cNvPr>
          <p:cNvSpPr>
            <a:spLocks noGrp="1"/>
          </p:cNvSpPr>
          <p:nvPr>
            <p:ph type="dt" sz="half" idx="12"/>
          </p:nvPr>
        </p:nvSpPr>
        <p:spPr/>
        <p:txBody>
          <a:bodyPr/>
          <a:lstStyle/>
          <a:p>
            <a:pPr>
              <a:spcBef>
                <a:spcPct val="0"/>
              </a:spcBef>
              <a:buFontTx/>
              <a:buNone/>
            </a:pPr>
            <a:fld id="{5D8392CB-0E97-4F69-8464-1E461B17DAE9}" type="datetime4">
              <a:rPr lang="en-AU" smtClean="0"/>
              <a:t>15 January 2018</a:t>
            </a:fld>
            <a:endParaRPr lang="en-AU" dirty="0"/>
          </a:p>
        </p:txBody>
      </p:sp>
      <p:pic>
        <p:nvPicPr>
          <p:cNvPr id="8" name="Picture 7">
            <a:extLst>
              <a:ext uri="{FF2B5EF4-FFF2-40B4-BE49-F238E27FC236}">
                <a16:creationId xmlns:a16="http://schemas.microsoft.com/office/drawing/2014/main" id="{7883C5C4-E6EC-4A09-B1A9-C4BA7A4B4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2442961"/>
            <a:ext cx="5487166" cy="2886478"/>
          </a:xfrm>
          <a:prstGeom prst="rect">
            <a:avLst/>
          </a:prstGeom>
        </p:spPr>
      </p:pic>
    </p:spTree>
    <p:extLst>
      <p:ext uri="{BB962C8B-B14F-4D97-AF65-F5344CB8AC3E}">
        <p14:creationId xmlns:p14="http://schemas.microsoft.com/office/powerpoint/2010/main" val="4070565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2E97-3916-425D-9C2E-B57B1030081D}"/>
              </a:ext>
            </a:extLst>
          </p:cNvPr>
          <p:cNvSpPr>
            <a:spLocks noGrp="1"/>
          </p:cNvSpPr>
          <p:nvPr>
            <p:ph type="title"/>
          </p:nvPr>
        </p:nvSpPr>
        <p:spPr/>
        <p:txBody>
          <a:bodyPr/>
          <a:lstStyle/>
          <a:p>
            <a:r>
              <a:rPr lang="en-AU" dirty="0"/>
              <a:t>Supporting Information - </a:t>
            </a:r>
            <a:r>
              <a:rPr lang="en-AU" dirty="0" err="1"/>
              <a:t>FrameworkBlue</a:t>
            </a:r>
            <a:endParaRPr lang="en-AU" dirty="0"/>
          </a:p>
        </p:txBody>
      </p:sp>
      <p:sp>
        <p:nvSpPr>
          <p:cNvPr id="3" name="Content Placeholder 2">
            <a:extLst>
              <a:ext uri="{FF2B5EF4-FFF2-40B4-BE49-F238E27FC236}">
                <a16:creationId xmlns:a16="http://schemas.microsoft.com/office/drawing/2014/main" id="{97514F43-CF7D-4243-AEA8-946346AC5919}"/>
              </a:ext>
            </a:extLst>
          </p:cNvPr>
          <p:cNvSpPr>
            <a:spLocks noGrp="1"/>
          </p:cNvSpPr>
          <p:nvPr>
            <p:ph idx="1"/>
          </p:nvPr>
        </p:nvSpPr>
        <p:spPr>
          <a:xfrm>
            <a:off x="366185" y="1556792"/>
            <a:ext cx="11459633" cy="4844007"/>
          </a:xfrm>
        </p:spPr>
        <p:txBody>
          <a:bodyPr/>
          <a:lstStyle/>
          <a:p>
            <a:r>
              <a:rPr lang="en-AU" dirty="0"/>
              <a:t>Release status in above table</a:t>
            </a:r>
          </a:p>
          <a:p>
            <a:r>
              <a:rPr lang="en-US" dirty="0"/>
              <a:t>SDIC Savings for IBM owned HW – Guidance of 20% savings on Hypervisor;  Alternate upsell offering for client retained HW/SW.  For next </a:t>
            </a:r>
            <a:r>
              <a:rPr lang="en-US" dirty="0" err="1"/>
              <a:t>FwB</a:t>
            </a:r>
            <a:r>
              <a:rPr lang="en-US" dirty="0"/>
              <a:t>, will work with Global SLE for potential efficiency (25%) on DS perf/cap</a:t>
            </a:r>
          </a:p>
          <a:p>
            <a:r>
              <a:rPr lang="en-US" dirty="0" err="1"/>
              <a:t>Addiitonal</a:t>
            </a:r>
            <a:r>
              <a:rPr lang="en-US" dirty="0"/>
              <a:t> Cost Guidance</a:t>
            </a:r>
          </a:p>
          <a:p>
            <a:pPr lvl="1"/>
            <a:r>
              <a:rPr lang="en-AU" dirty="0"/>
              <a:t>VMWare</a:t>
            </a:r>
          </a:p>
          <a:p>
            <a:pPr lvl="2"/>
            <a:r>
              <a:rPr lang="en-AU" dirty="0"/>
              <a:t>Linear; (31.599x+21567 [x=server volume]) / 12 months</a:t>
            </a:r>
          </a:p>
          <a:p>
            <a:pPr lvl="1"/>
            <a:r>
              <a:rPr lang="en-AU" dirty="0" err="1"/>
              <a:t>PowerVM</a:t>
            </a:r>
            <a:r>
              <a:rPr lang="en-AU" dirty="0"/>
              <a:t>/AIX and Non </a:t>
            </a:r>
            <a:r>
              <a:rPr lang="en-AU" dirty="0" err="1"/>
              <a:t>Virt</a:t>
            </a:r>
            <a:r>
              <a:rPr lang="en-AU" dirty="0"/>
              <a:t> Win/Linux x86</a:t>
            </a:r>
          </a:p>
          <a:p>
            <a:pPr lvl="2"/>
            <a:r>
              <a:rPr lang="en-AU" dirty="0"/>
              <a:t>Power Curve; (416.44x^0.7712 [x=server volume]) / 12 months</a:t>
            </a:r>
          </a:p>
          <a:p>
            <a:pPr lvl="1"/>
            <a:r>
              <a:rPr lang="en-AU" dirty="0"/>
              <a:t>Min commit volume = 250 servers</a:t>
            </a:r>
          </a:p>
          <a:p>
            <a:pPr lvl="1"/>
            <a:r>
              <a:rPr lang="en-AU" dirty="0" err="1"/>
              <a:t>Startup</a:t>
            </a:r>
            <a:r>
              <a:rPr lang="en-AU" dirty="0"/>
              <a:t> cost</a:t>
            </a:r>
          </a:p>
          <a:p>
            <a:pPr lvl="2"/>
            <a:r>
              <a:rPr lang="en-AU" dirty="0"/>
              <a:t>Rate includes </a:t>
            </a:r>
            <a:r>
              <a:rPr lang="en-AU" dirty="0" err="1"/>
              <a:t>Cirba</a:t>
            </a:r>
            <a:r>
              <a:rPr lang="en-AU" dirty="0"/>
              <a:t> professional services</a:t>
            </a:r>
          </a:p>
          <a:p>
            <a:pPr marL="357187" lvl="1" indent="0">
              <a:buNone/>
            </a:pPr>
            <a:endParaRPr lang="en-AU" dirty="0"/>
          </a:p>
        </p:txBody>
      </p:sp>
      <p:sp>
        <p:nvSpPr>
          <p:cNvPr id="4" name="Footer Placeholder 3">
            <a:extLst>
              <a:ext uri="{FF2B5EF4-FFF2-40B4-BE49-F238E27FC236}">
                <a16:creationId xmlns:a16="http://schemas.microsoft.com/office/drawing/2014/main" id="{5AAD8220-56A9-4D04-8230-566AE432FD55}"/>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E9DF0A81-C59D-446E-8D92-4785225DEEAF}"/>
              </a:ext>
            </a:extLst>
          </p:cNvPr>
          <p:cNvSpPr>
            <a:spLocks noGrp="1"/>
          </p:cNvSpPr>
          <p:nvPr>
            <p:ph type="sldNum" sz="quarter" idx="11"/>
          </p:nvPr>
        </p:nvSpPr>
        <p:spPr/>
        <p:txBody>
          <a:bodyPr/>
          <a:lstStyle/>
          <a:p>
            <a:fld id="{0C426F34-4EC7-4C3E-BCC5-CCD747DD43EB}" type="slidenum">
              <a:rPr lang="en-AU" smtClean="0"/>
              <a:pPr/>
              <a:t>28</a:t>
            </a:fld>
            <a:endParaRPr lang="en-AU"/>
          </a:p>
        </p:txBody>
      </p:sp>
      <p:sp>
        <p:nvSpPr>
          <p:cNvPr id="6" name="Date Placeholder 5">
            <a:extLst>
              <a:ext uri="{FF2B5EF4-FFF2-40B4-BE49-F238E27FC236}">
                <a16:creationId xmlns:a16="http://schemas.microsoft.com/office/drawing/2014/main" id="{1D429094-B2CB-45BA-AF6C-15DA42DBDF7C}"/>
              </a:ext>
            </a:extLst>
          </p:cNvPr>
          <p:cNvSpPr>
            <a:spLocks noGrp="1"/>
          </p:cNvSpPr>
          <p:nvPr>
            <p:ph type="dt" sz="half" idx="12"/>
          </p:nvPr>
        </p:nvSpPr>
        <p:spPr/>
        <p:txBody>
          <a:bodyPr/>
          <a:lstStyle/>
          <a:p>
            <a:pPr>
              <a:spcBef>
                <a:spcPct val="0"/>
              </a:spcBef>
              <a:buFontTx/>
              <a:buNone/>
            </a:pPr>
            <a:fld id="{AB4CB440-2E3C-4AB6-9C9A-0E31BCA90871}" type="datetime4">
              <a:rPr lang="en-AU" smtClean="0"/>
              <a:t>15 January 2018</a:t>
            </a:fld>
            <a:endParaRPr lang="en-AU"/>
          </a:p>
        </p:txBody>
      </p:sp>
      <p:graphicFrame>
        <p:nvGraphicFramePr>
          <p:cNvPr id="7" name="Content Placeholder 4">
            <a:extLst>
              <a:ext uri="{FF2B5EF4-FFF2-40B4-BE49-F238E27FC236}">
                <a16:creationId xmlns:a16="http://schemas.microsoft.com/office/drawing/2014/main" id="{DF33BA00-0609-4F6F-9651-2F3714EC625E}"/>
              </a:ext>
            </a:extLst>
          </p:cNvPr>
          <p:cNvGraphicFramePr>
            <a:graphicFrameLocks/>
          </p:cNvGraphicFramePr>
          <p:nvPr>
            <p:extLst>
              <p:ext uri="{D42A27DB-BD31-4B8C-83A1-F6EECF244321}">
                <p14:modId xmlns:p14="http://schemas.microsoft.com/office/powerpoint/2010/main" val="545219679"/>
              </p:ext>
            </p:extLst>
          </p:nvPr>
        </p:nvGraphicFramePr>
        <p:xfrm>
          <a:off x="267854" y="885825"/>
          <a:ext cx="11557436" cy="579120"/>
        </p:xfrm>
        <a:graphic>
          <a:graphicData uri="http://schemas.openxmlformats.org/drawingml/2006/table">
            <a:tbl>
              <a:tblPr firstRow="1" bandRow="1">
                <a:tableStyleId>{5C22544A-7EE6-4342-B048-85BDC9FD1C3A}</a:tableStyleId>
              </a:tblPr>
              <a:tblGrid>
                <a:gridCol w="4091710">
                  <a:extLst>
                    <a:ext uri="{9D8B030D-6E8A-4147-A177-3AD203B41FA5}">
                      <a16:colId xmlns:a16="http://schemas.microsoft.com/office/drawing/2014/main" val="1671002976"/>
                    </a:ext>
                  </a:extLst>
                </a:gridCol>
                <a:gridCol w="1397086">
                  <a:extLst>
                    <a:ext uri="{9D8B030D-6E8A-4147-A177-3AD203B41FA5}">
                      <a16:colId xmlns:a16="http://schemas.microsoft.com/office/drawing/2014/main" val="3069815872"/>
                    </a:ext>
                  </a:extLst>
                </a:gridCol>
                <a:gridCol w="1517160">
                  <a:extLst>
                    <a:ext uri="{9D8B030D-6E8A-4147-A177-3AD203B41FA5}">
                      <a16:colId xmlns:a16="http://schemas.microsoft.com/office/drawing/2014/main" val="3112623963"/>
                    </a:ext>
                  </a:extLst>
                </a:gridCol>
                <a:gridCol w="1517160">
                  <a:extLst>
                    <a:ext uri="{9D8B030D-6E8A-4147-A177-3AD203B41FA5}">
                      <a16:colId xmlns:a16="http://schemas.microsoft.com/office/drawing/2014/main" val="2029929638"/>
                    </a:ext>
                  </a:extLst>
                </a:gridCol>
                <a:gridCol w="1517160">
                  <a:extLst>
                    <a:ext uri="{9D8B030D-6E8A-4147-A177-3AD203B41FA5}">
                      <a16:colId xmlns:a16="http://schemas.microsoft.com/office/drawing/2014/main" val="110169051"/>
                    </a:ext>
                  </a:extLst>
                </a:gridCol>
                <a:gridCol w="1517160">
                  <a:extLst>
                    <a:ext uri="{9D8B030D-6E8A-4147-A177-3AD203B41FA5}">
                      <a16:colId xmlns:a16="http://schemas.microsoft.com/office/drawing/2014/main" val="1930616667"/>
                    </a:ext>
                  </a:extLst>
                </a:gridCol>
              </a:tblGrid>
              <a:tr h="262983">
                <a:tc>
                  <a:txBody>
                    <a:bodyPr/>
                    <a:lstStyle/>
                    <a:p>
                      <a:endParaRPr lang="en-US" sz="1400" dirty="0"/>
                    </a:p>
                  </a:txBody>
                  <a:tcPr/>
                </a:tc>
                <a:tc>
                  <a:txBody>
                    <a:bodyPr/>
                    <a:lstStyle/>
                    <a:p>
                      <a:pPr algn="ctr"/>
                      <a:r>
                        <a:rPr lang="en-US" sz="1400" dirty="0"/>
                        <a:t>North America</a:t>
                      </a:r>
                    </a:p>
                  </a:txBody>
                  <a:tcPr/>
                </a:tc>
                <a:tc>
                  <a:txBody>
                    <a:bodyPr/>
                    <a:lstStyle/>
                    <a:p>
                      <a:pPr algn="ctr"/>
                      <a:r>
                        <a:rPr lang="en-US" sz="1400" dirty="0"/>
                        <a:t>Europe</a:t>
                      </a:r>
                    </a:p>
                  </a:txBody>
                  <a:tcPr/>
                </a:tc>
                <a:tc>
                  <a:txBody>
                    <a:bodyPr/>
                    <a:lstStyle/>
                    <a:p>
                      <a:pPr algn="ctr"/>
                      <a:r>
                        <a:rPr lang="en-US" sz="1400" dirty="0"/>
                        <a:t>Asia Pacific</a:t>
                      </a:r>
                    </a:p>
                  </a:txBody>
                  <a:tcPr/>
                </a:tc>
                <a:tc>
                  <a:txBody>
                    <a:bodyPr/>
                    <a:lstStyle/>
                    <a:p>
                      <a:pPr algn="ctr"/>
                      <a:r>
                        <a:rPr lang="en-US" sz="1400" dirty="0"/>
                        <a:t>Latin</a:t>
                      </a:r>
                      <a:r>
                        <a:rPr lang="en-US" sz="1400" baseline="0" dirty="0"/>
                        <a:t> America</a:t>
                      </a:r>
                      <a:endParaRPr lang="en-US" sz="1400" dirty="0"/>
                    </a:p>
                  </a:txBody>
                  <a:tcPr/>
                </a:tc>
                <a:tc>
                  <a:txBody>
                    <a:bodyPr/>
                    <a:lstStyle/>
                    <a:p>
                      <a:pPr algn="ctr"/>
                      <a:r>
                        <a:rPr lang="en-US" sz="1400" dirty="0"/>
                        <a:t>Japan</a:t>
                      </a:r>
                    </a:p>
                  </a:txBody>
                  <a:tcPr/>
                </a:tc>
                <a:extLst>
                  <a:ext uri="{0D108BD9-81ED-4DB2-BD59-A6C34878D82A}">
                    <a16:rowId xmlns:a16="http://schemas.microsoft.com/office/drawing/2014/main" val="1487224679"/>
                  </a:ext>
                </a:extLst>
              </a:tr>
              <a:tr h="139226">
                <a:tc>
                  <a:txBody>
                    <a:bodyPr/>
                    <a:lstStyle/>
                    <a:p>
                      <a:pPr marL="171450" indent="-171450">
                        <a:buFont typeface="Wingdings" panose="05000000000000000000" pitchFamily="2" charset="2"/>
                        <a:buChar char="ü"/>
                      </a:pPr>
                      <a:r>
                        <a:rPr lang="en-US" sz="1200" dirty="0"/>
                        <a:t>Stage 4:</a:t>
                      </a:r>
                      <a:r>
                        <a:rPr lang="en-US" sz="1200" baseline="0" dirty="0"/>
                        <a:t> </a:t>
                      </a:r>
                      <a:r>
                        <a:rPr lang="en-US" sz="1200" dirty="0"/>
                        <a:t>Software Defined</a:t>
                      </a:r>
                      <a:r>
                        <a:rPr lang="en-US" sz="1200" baseline="0" dirty="0"/>
                        <a:t> Infrastructure Control</a:t>
                      </a:r>
                      <a:endParaRPr lang="en-US" sz="1200" dirty="0"/>
                    </a:p>
                  </a:txBody>
                  <a:tcPr/>
                </a:tc>
                <a:tc>
                  <a:txBody>
                    <a:bodyPr/>
                    <a:lstStyle/>
                    <a:p>
                      <a:pPr algn="ctr"/>
                      <a:r>
                        <a:rPr lang="en-US" sz="1000" dirty="0">
                          <a:solidFill>
                            <a:srgbClr val="FF0000"/>
                          </a:solidFill>
                        </a:rPr>
                        <a:t>(2098) v74_0</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solidFill>
                            <a:srgbClr val="FF0000"/>
                          </a:solidFill>
                        </a:rPr>
                        <a:t>(2069) V74_0</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solidFill>
                            <a:srgbClr val="FF0000"/>
                          </a:solidFill>
                        </a:rPr>
                        <a:t>(2069) V74_0</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solidFill>
                            <a:srgbClr val="FF0000"/>
                          </a:solidFill>
                        </a:rPr>
                        <a:t>(2069) V74_0</a:t>
                      </a:r>
                    </a:p>
                  </a:txBody>
                  <a:tcPr/>
                </a:tc>
                <a:tc>
                  <a:txBody>
                    <a:bodyPr/>
                    <a:lstStyle/>
                    <a:p>
                      <a:pPr marL="0" marR="0" lvl="0" indent="0" algn="ctr" defTabSz="816371" rtl="0" eaLnBrk="1" fontAlgn="auto" latinLnBrk="0" hangingPunct="1">
                        <a:lnSpc>
                          <a:spcPct val="100000"/>
                        </a:lnSpc>
                        <a:spcBef>
                          <a:spcPts val="0"/>
                        </a:spcBef>
                        <a:spcAft>
                          <a:spcPts val="0"/>
                        </a:spcAft>
                        <a:buClrTx/>
                        <a:buSzTx/>
                        <a:buFontTx/>
                        <a:buNone/>
                        <a:tabLst/>
                        <a:defRPr/>
                      </a:pPr>
                      <a:r>
                        <a:rPr lang="en-US" sz="1000" dirty="0">
                          <a:solidFill>
                            <a:srgbClr val="FF0000"/>
                          </a:solidFill>
                        </a:rPr>
                        <a:t>(2069) V74_0</a:t>
                      </a:r>
                    </a:p>
                  </a:txBody>
                  <a:tcPr/>
                </a:tc>
                <a:extLst>
                  <a:ext uri="{0D108BD9-81ED-4DB2-BD59-A6C34878D82A}">
                    <a16:rowId xmlns:a16="http://schemas.microsoft.com/office/drawing/2014/main" val="3722570974"/>
                  </a:ext>
                </a:extLst>
              </a:tr>
            </a:tbl>
          </a:graphicData>
        </a:graphic>
      </p:graphicFrame>
    </p:spTree>
    <p:extLst>
      <p:ext uri="{BB962C8B-B14F-4D97-AF65-F5344CB8AC3E}">
        <p14:creationId xmlns:p14="http://schemas.microsoft.com/office/powerpoint/2010/main" val="3100983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SDIC – Prerequisite Checklist</a:t>
            </a:r>
          </a:p>
        </p:txBody>
      </p:sp>
      <p:sp>
        <p:nvSpPr>
          <p:cNvPr id="3" name="Content Placeholder 2"/>
          <p:cNvSpPr>
            <a:spLocks noGrp="1"/>
          </p:cNvSpPr>
          <p:nvPr>
            <p:ph idx="1"/>
          </p:nvPr>
        </p:nvSpPr>
        <p:spPr>
          <a:xfrm>
            <a:off x="242892" y="911781"/>
            <a:ext cx="11582400" cy="5469547"/>
          </a:xfrm>
        </p:spPr>
        <p:txBody>
          <a:bodyPr/>
          <a:lstStyle/>
          <a:p>
            <a:pPr marL="0" indent="0">
              <a:spcBef>
                <a:spcPts val="0"/>
              </a:spcBef>
              <a:buNone/>
            </a:pPr>
            <a:r>
              <a:rPr lang="en-US" dirty="0"/>
              <a:t>Terms &amp; Conditions &amp; Prerequisites</a:t>
            </a:r>
          </a:p>
          <a:p>
            <a:pPr>
              <a:spcBef>
                <a:spcPts val="0"/>
              </a:spcBef>
            </a:pPr>
            <a:r>
              <a:rPr lang="en-US" sz="1600" dirty="0"/>
              <a:t>FwB solution for Densify (aka Cirba) assumes SaaS option, where a lightweight connector is deployed on client premise and collected utilization/config data is sent to </a:t>
            </a:r>
            <a:r>
              <a:rPr lang="en-US" sz="1600" dirty="0" err="1"/>
              <a:t>BlueMix</a:t>
            </a:r>
            <a:r>
              <a:rPr lang="en-US" sz="1600" dirty="0"/>
              <a:t>/</a:t>
            </a:r>
            <a:r>
              <a:rPr lang="en-US" sz="1600" dirty="0" err="1"/>
              <a:t>Softayer</a:t>
            </a:r>
            <a:r>
              <a:rPr lang="en-US" sz="1600" dirty="0"/>
              <a:t> for analytics and reporting.  Data transport is via secure SSH/443 (configurable port), and client environments within the SaaS are dedicated per client - no multi-tenant.  For dedicated on premise deployment, custom pricing is available</a:t>
            </a:r>
          </a:p>
          <a:p>
            <a:pPr marL="0" indent="0">
              <a:spcBef>
                <a:spcPts val="600"/>
              </a:spcBef>
              <a:buNone/>
            </a:pPr>
            <a:r>
              <a:rPr lang="en-US" dirty="0"/>
              <a:t>Supported Environments</a:t>
            </a:r>
          </a:p>
          <a:p>
            <a:pPr>
              <a:spcBef>
                <a:spcPts val="0"/>
              </a:spcBef>
            </a:pPr>
            <a:r>
              <a:rPr lang="en-US" sz="1600" dirty="0"/>
              <a:t>VMWare, </a:t>
            </a:r>
            <a:r>
              <a:rPr lang="en-US" sz="1600" dirty="0" err="1"/>
              <a:t>PowerVM</a:t>
            </a:r>
            <a:r>
              <a:rPr lang="en-US" sz="1600" dirty="0"/>
              <a:t>/AIX, Non virtual x86 windows and Linux, AWS Cloud, Azure Cloud &amp; Softlayer Cloud.  Note: additional platforms (</a:t>
            </a:r>
            <a:r>
              <a:rPr lang="en-US" sz="1600" dirty="0" err="1"/>
              <a:t>eg</a:t>
            </a:r>
            <a:r>
              <a:rPr lang="en-US" sz="1600" dirty="0"/>
              <a:t>. </a:t>
            </a:r>
            <a:r>
              <a:rPr lang="en-US" sz="1600" dirty="0" err="1"/>
              <a:t>Openstack</a:t>
            </a:r>
            <a:r>
              <a:rPr lang="en-US" sz="1600" dirty="0"/>
              <a:t>, </a:t>
            </a:r>
            <a:r>
              <a:rPr lang="en-US" sz="1600" dirty="0" err="1"/>
              <a:t>HyperV</a:t>
            </a:r>
            <a:r>
              <a:rPr lang="en-US" sz="1600" dirty="0"/>
              <a:t> are supported in dedicated on premise model)</a:t>
            </a:r>
          </a:p>
          <a:p>
            <a:pPr marL="0" indent="0">
              <a:spcBef>
                <a:spcPts val="600"/>
              </a:spcBef>
              <a:buNone/>
            </a:pPr>
            <a:r>
              <a:rPr lang="en-US" dirty="0"/>
              <a:t>Prerequisites</a:t>
            </a:r>
          </a:p>
          <a:p>
            <a:pPr>
              <a:spcBef>
                <a:spcPts val="0"/>
              </a:spcBef>
            </a:pPr>
            <a:r>
              <a:rPr lang="en-US" sz="1600" dirty="0"/>
              <a:t>VM spec for: </a:t>
            </a:r>
            <a:r>
              <a:rPr lang="en-US" sz="1600" dirty="0" err="1"/>
              <a:t>Vmware</a:t>
            </a:r>
            <a:r>
              <a:rPr lang="en-US" sz="1600" dirty="0"/>
              <a:t> Connector and the Midrange Connector  - Example for 1500 system </a:t>
            </a:r>
            <a:r>
              <a:rPr lang="en-US" sz="1600" dirty="0" err="1"/>
              <a:t>env</a:t>
            </a:r>
            <a:r>
              <a:rPr lang="en-US" sz="1600" dirty="0"/>
              <a:t>: 4 CPU, 16 GB RAM, 64 GB (30 GB for Densify and 34 GB for OS/DB) - Detailed sizing provided as part of baseline review) - Note additional Connectors could be required to address latency, firewalls, physical locations, time zones, etc.</a:t>
            </a:r>
          </a:p>
          <a:p>
            <a:pPr>
              <a:spcBef>
                <a:spcPts val="0"/>
              </a:spcBef>
            </a:pPr>
            <a:r>
              <a:rPr lang="en-US" sz="1600" dirty="0"/>
              <a:t>Microsoft Windows Server 2012 or 2012 R2; SQL Express (Required for </a:t>
            </a:r>
            <a:r>
              <a:rPr lang="en-US" sz="1600" dirty="0" err="1"/>
              <a:t>PowerVM</a:t>
            </a:r>
            <a:r>
              <a:rPr lang="en-US" sz="1600" dirty="0"/>
              <a:t>/AIX and non virtual x86; not required for VMWare); Other requirements for the VM:; HTTPS port 443 (configurable); Access from the VM to the systems in scope for data collection; Access to the internet; VPN Access to the Midrange Connector for Densify Operations Team</a:t>
            </a:r>
          </a:p>
          <a:p>
            <a:pPr marL="0" indent="0">
              <a:spcBef>
                <a:spcPts val="600"/>
              </a:spcBef>
              <a:buNone/>
            </a:pPr>
            <a:r>
              <a:rPr lang="en-US" dirty="0"/>
              <a:t>Implications:</a:t>
            </a:r>
          </a:p>
          <a:p>
            <a:pPr>
              <a:spcBef>
                <a:spcPts val="0"/>
              </a:spcBef>
            </a:pPr>
            <a:r>
              <a:rPr lang="en-US" sz="1600" dirty="0"/>
              <a:t>Densify supports automation transition from manual to fully automated; The densification advisor that is included in the SaaS will guide the journey to Software Defined Infrastructure Control on every step.  Value benefits are realized when actions are performed (manually or automated) based on the insights..  Tangible benefits are improved density of hypervisor environments in range of &gt;20%.  Refinement of benefits and ROI can be obtained via analysis of client environment on short timeframe </a:t>
            </a:r>
            <a:r>
              <a:rPr lang="en-US" sz="1600" dirty="0" err="1"/>
              <a:t>PoC</a:t>
            </a:r>
            <a:r>
              <a:rPr lang="en-US" sz="1600" dirty="0"/>
              <a:t> (30day)</a:t>
            </a:r>
          </a:p>
          <a:p>
            <a:pPr>
              <a:spcBef>
                <a:spcPts val="0"/>
              </a:spcBef>
            </a:pPr>
            <a:endParaRPr lang="en-US" sz="1600" dirty="0"/>
          </a:p>
        </p:txBody>
      </p:sp>
      <p:sp>
        <p:nvSpPr>
          <p:cNvPr id="4" name="Slide Number Placeholder 3"/>
          <p:cNvSpPr>
            <a:spLocks noGrp="1"/>
          </p:cNvSpPr>
          <p:nvPr>
            <p:ph type="sldNum" sz="quarter" idx="10"/>
          </p:nvPr>
        </p:nvSpPr>
        <p:spPr/>
        <p:txBody>
          <a:bodyPr/>
          <a:lstStyle/>
          <a:p>
            <a:pPr>
              <a:defRPr/>
            </a:pPr>
            <a:fld id="{47951514-173D-4CE3-818D-DFBFBF045899}" type="slidenum">
              <a:rPr lang="en-US" altLang="en-US" smtClean="0"/>
              <a:pPr>
                <a:defRPr/>
              </a:pPr>
              <a:t>29</a:t>
            </a:fld>
            <a:endParaRPr lang="en-US" altLang="en-US" dirty="0"/>
          </a:p>
        </p:txBody>
      </p:sp>
    </p:spTree>
    <p:extLst>
      <p:ext uri="{BB962C8B-B14F-4D97-AF65-F5344CB8AC3E}">
        <p14:creationId xmlns:p14="http://schemas.microsoft.com/office/powerpoint/2010/main" val="155372987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Contents</a:t>
            </a:r>
          </a:p>
        </p:txBody>
      </p:sp>
      <p:sp>
        <p:nvSpPr>
          <p:cNvPr id="3" name="Footer Placeholder 2"/>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p:cNvSpPr>
            <a:spLocks noGrp="1"/>
          </p:cNvSpPr>
          <p:nvPr>
            <p:ph type="sldNum" sz="quarter" idx="11"/>
          </p:nvPr>
        </p:nvSpPr>
        <p:spPr/>
        <p:txBody>
          <a:bodyPr/>
          <a:lstStyle/>
          <a:p>
            <a:fld id="{F0FFBA74-A297-476A-9576-5FA25982D35F}" type="slidenum">
              <a:rPr lang="en-AU" smtClean="0"/>
              <a:pPr/>
              <a:t>3</a:t>
            </a:fld>
            <a:endParaRPr lang="en-AU"/>
          </a:p>
        </p:txBody>
      </p:sp>
      <p:sp>
        <p:nvSpPr>
          <p:cNvPr id="5" name="Date Placeholder 4"/>
          <p:cNvSpPr>
            <a:spLocks noGrp="1"/>
          </p:cNvSpPr>
          <p:nvPr>
            <p:ph type="dt" sz="half" idx="12"/>
          </p:nvPr>
        </p:nvSpPr>
        <p:spPr/>
        <p:txBody>
          <a:bodyPr/>
          <a:lstStyle/>
          <a:p>
            <a:pPr>
              <a:spcBef>
                <a:spcPct val="0"/>
              </a:spcBef>
              <a:buFontTx/>
              <a:buNone/>
            </a:pPr>
            <a:fld id="{6D7428D2-1060-46DF-8EBC-92C8C09EE0EC}" type="datetime4">
              <a:rPr lang="en-AU" smtClean="0"/>
              <a:t>15 January 2018</a:t>
            </a:fld>
            <a:endParaRPr lang="en-AU"/>
          </a:p>
        </p:txBody>
      </p:sp>
      <p:sp>
        <p:nvSpPr>
          <p:cNvPr id="6" name="Line 18"/>
          <p:cNvSpPr>
            <a:spLocks noChangeShapeType="1"/>
          </p:cNvSpPr>
          <p:nvPr/>
        </p:nvSpPr>
        <p:spPr bwMode="auto">
          <a:xfrm flipV="1">
            <a:off x="446102" y="1773239"/>
            <a:ext cx="0" cy="3971925"/>
          </a:xfrm>
          <a:prstGeom prst="line">
            <a:avLst/>
          </a:prstGeom>
          <a:noFill/>
          <a:ln w="63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ts val="1200"/>
              </a:spcBef>
            </a:pPr>
            <a:endParaRPr lang="en-AU"/>
          </a:p>
        </p:txBody>
      </p:sp>
      <p:sp>
        <p:nvSpPr>
          <p:cNvPr id="7" name="Rectangle 20"/>
          <p:cNvSpPr>
            <a:spLocks noChangeArrowheads="1"/>
          </p:cNvSpPr>
          <p:nvPr/>
        </p:nvSpPr>
        <p:spPr bwMode="auto">
          <a:xfrm>
            <a:off x="522302" y="1773239"/>
            <a:ext cx="10974298" cy="39719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lstStyle>
            <a:lvl1pPr marL="457200" indent="-457200">
              <a:spcBef>
                <a:spcPct val="0"/>
              </a:spcBef>
              <a:defRPr>
                <a:solidFill>
                  <a:schemeClr val="tx1"/>
                </a:solidFill>
                <a:latin typeface="Arial" panose="020B0604020202020204" pitchFamily="34" charset="0"/>
                <a:cs typeface="Arial" panose="020B0604020202020204" pitchFamily="34" charset="0"/>
              </a:defRPr>
            </a:lvl1pPr>
            <a:lvl2pPr marL="1123950" indent="-457200">
              <a:spcBef>
                <a:spcPct val="0"/>
              </a:spcBef>
              <a:defRPr>
                <a:solidFill>
                  <a:schemeClr val="tx1"/>
                </a:solidFill>
                <a:latin typeface="Arial" panose="020B0604020202020204" pitchFamily="34" charset="0"/>
                <a:cs typeface="Arial" panose="020B0604020202020204" pitchFamily="34" charset="0"/>
              </a:defRPr>
            </a:lvl2pPr>
            <a:lvl3pPr marL="1771650" indent="-457200">
              <a:spcBef>
                <a:spcPct val="0"/>
              </a:spcBef>
              <a:defRPr>
                <a:solidFill>
                  <a:schemeClr val="tx1"/>
                </a:solidFill>
                <a:latin typeface="Arial" panose="020B0604020202020204" pitchFamily="34" charset="0"/>
                <a:cs typeface="Arial" panose="020B0604020202020204" pitchFamily="34" charset="0"/>
              </a:defRPr>
            </a:lvl3pPr>
            <a:lvl4pPr marL="2419350" indent="-457200">
              <a:spcBef>
                <a:spcPct val="0"/>
              </a:spcBef>
              <a:defRPr>
                <a:solidFill>
                  <a:schemeClr val="tx1"/>
                </a:solidFill>
                <a:latin typeface="Arial" panose="020B0604020202020204" pitchFamily="34" charset="0"/>
                <a:cs typeface="Arial" panose="020B0604020202020204" pitchFamily="34" charset="0"/>
              </a:defRPr>
            </a:lvl4pPr>
            <a:lvl5pPr marL="3067050" indent="-457200">
              <a:spcBef>
                <a:spcPct val="0"/>
              </a:spcBef>
              <a:defRPr>
                <a:solidFill>
                  <a:schemeClr val="tx1"/>
                </a:solidFill>
                <a:latin typeface="Arial" panose="020B0604020202020204" pitchFamily="34" charset="0"/>
                <a:cs typeface="Arial" panose="020B0604020202020204" pitchFamily="34" charset="0"/>
              </a:defRPr>
            </a:lvl5pPr>
            <a:lvl6pPr marL="35242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9814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44386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4895850" indent="-4572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lvl="0" indent="0">
              <a:spcBef>
                <a:spcPts val="1200"/>
              </a:spcBef>
              <a:buClr>
                <a:srgbClr val="00B0D8"/>
              </a:buClr>
              <a:buNone/>
            </a:pPr>
            <a:r>
              <a:rPr lang="en-AU" sz="1800" b="0" dirty="0">
                <a:solidFill>
                  <a:srgbClr val="00649D"/>
                </a:solidFill>
                <a:latin typeface="IBM Plex Sans"/>
                <a:cs typeface="Arial"/>
              </a:rPr>
              <a:t>Overview</a:t>
            </a:r>
            <a:r>
              <a:rPr lang="en-AU" sz="1800" b="0" dirty="0">
                <a:solidFill>
                  <a:srgbClr val="000000"/>
                </a:solidFill>
                <a:latin typeface="IBM Plex Sans"/>
                <a:cs typeface="Arial"/>
              </a:rPr>
              <a:t> – what does it do, what is included and what is not?</a:t>
            </a:r>
          </a:p>
          <a:p>
            <a:pPr marL="0" lvl="0" indent="0">
              <a:spcBef>
                <a:spcPts val="1200"/>
              </a:spcBef>
              <a:buClr>
                <a:srgbClr val="00B0D8"/>
              </a:buClr>
              <a:buNone/>
            </a:pPr>
            <a:r>
              <a:rPr lang="en-AU" sz="1800" b="0" dirty="0">
                <a:solidFill>
                  <a:srgbClr val="00649D"/>
                </a:solidFill>
                <a:latin typeface="IBM Plex Sans"/>
                <a:cs typeface="Arial"/>
              </a:rPr>
              <a:t>Value Proposition </a:t>
            </a:r>
            <a:r>
              <a:rPr lang="en-AU" sz="1800" b="0" dirty="0">
                <a:solidFill>
                  <a:srgbClr val="000000"/>
                </a:solidFill>
                <a:latin typeface="IBM Plex Sans"/>
                <a:cs typeface="Arial"/>
              </a:rPr>
              <a:t>– why should a client want this?</a:t>
            </a:r>
          </a:p>
          <a:p>
            <a:pPr marL="0" lvl="0" indent="0">
              <a:spcBef>
                <a:spcPts val="1200"/>
              </a:spcBef>
              <a:buClr>
                <a:srgbClr val="00B0D8"/>
              </a:buClr>
              <a:buNone/>
            </a:pPr>
            <a:r>
              <a:rPr lang="en-AU" sz="1800" b="0" dirty="0">
                <a:solidFill>
                  <a:srgbClr val="00649D"/>
                </a:solidFill>
                <a:latin typeface="IBM Plex Sans"/>
                <a:cs typeface="Arial"/>
              </a:rPr>
              <a:t>Common Scenarios </a:t>
            </a:r>
            <a:r>
              <a:rPr lang="en-AU" sz="1800" b="0" dirty="0">
                <a:solidFill>
                  <a:srgbClr val="000000"/>
                </a:solidFill>
                <a:latin typeface="IBM Plex Sans"/>
                <a:cs typeface="Arial"/>
              </a:rPr>
              <a:t>– what are the most common use cases and the solution selection criteria for each?</a:t>
            </a:r>
          </a:p>
          <a:p>
            <a:pPr marL="0" lvl="0" indent="0">
              <a:spcBef>
                <a:spcPts val="1200"/>
              </a:spcBef>
              <a:buClr>
                <a:srgbClr val="00B0D8"/>
              </a:buClr>
              <a:buNone/>
            </a:pPr>
            <a:r>
              <a:rPr lang="en-AU" sz="1800" b="0" dirty="0">
                <a:solidFill>
                  <a:srgbClr val="00649D"/>
                </a:solidFill>
                <a:latin typeface="IBM Plex Sans"/>
                <a:cs typeface="Arial"/>
              </a:rPr>
              <a:t>Delivery</a:t>
            </a:r>
            <a:r>
              <a:rPr lang="en-AU" sz="1800" b="0" dirty="0">
                <a:solidFill>
                  <a:srgbClr val="000000"/>
                </a:solidFill>
                <a:latin typeface="IBM Plex Sans"/>
                <a:cs typeface="Arial"/>
              </a:rPr>
              <a:t> – what are the available delivery options and what dependencies exist on tools and infrastructure?</a:t>
            </a:r>
          </a:p>
          <a:p>
            <a:pPr marL="0" lvl="0" indent="0">
              <a:spcBef>
                <a:spcPts val="1200"/>
              </a:spcBef>
              <a:buClr>
                <a:srgbClr val="00B0D8"/>
              </a:buClr>
              <a:buNone/>
            </a:pPr>
            <a:r>
              <a:rPr lang="en-AU" sz="1800" b="0" dirty="0">
                <a:solidFill>
                  <a:srgbClr val="00649D"/>
                </a:solidFill>
                <a:latin typeface="IBM Plex Sans"/>
                <a:cs typeface="Arial"/>
              </a:rPr>
              <a:t>Solution Design </a:t>
            </a:r>
            <a:r>
              <a:rPr lang="en-AU" sz="1800" b="0" dirty="0">
                <a:solidFill>
                  <a:srgbClr val="000000"/>
                </a:solidFill>
                <a:latin typeface="IBM Plex Sans"/>
                <a:cs typeface="Arial"/>
              </a:rPr>
              <a:t>– how do you design and cost the solution and any associated services / service levels? </a:t>
            </a:r>
          </a:p>
          <a:p>
            <a:pPr marL="0" lvl="0" indent="0">
              <a:spcBef>
                <a:spcPts val="1200"/>
              </a:spcBef>
              <a:buClr>
                <a:srgbClr val="00B0D8"/>
              </a:buClr>
              <a:buNone/>
            </a:pPr>
            <a:r>
              <a:rPr lang="en-AU" sz="1800" b="0" dirty="0">
                <a:solidFill>
                  <a:srgbClr val="00649D"/>
                </a:solidFill>
                <a:latin typeface="IBM Plex Sans"/>
                <a:cs typeface="Arial"/>
              </a:rPr>
              <a:t>Solution Guidance </a:t>
            </a:r>
            <a:r>
              <a:rPr lang="en-AU" sz="1800" b="0" dirty="0">
                <a:solidFill>
                  <a:srgbClr val="000000"/>
                </a:solidFill>
                <a:latin typeface="IBM Plex Sans"/>
                <a:cs typeface="Arial"/>
              </a:rPr>
              <a:t>– what tips and lessons learnt do we have from prior work?</a:t>
            </a:r>
          </a:p>
          <a:p>
            <a:pPr marL="0" lvl="0" indent="0">
              <a:spcBef>
                <a:spcPts val="1200"/>
              </a:spcBef>
              <a:buClr>
                <a:srgbClr val="00B0D8"/>
              </a:buClr>
              <a:buNone/>
            </a:pPr>
            <a:r>
              <a:rPr lang="en-AU" sz="1800" b="0" dirty="0">
                <a:solidFill>
                  <a:srgbClr val="00649D"/>
                </a:solidFill>
                <a:latin typeface="IBM Plex Sans"/>
                <a:cs typeface="Arial"/>
              </a:rPr>
              <a:t>Further Help </a:t>
            </a:r>
            <a:r>
              <a:rPr lang="en-AU" sz="1800" b="0" dirty="0">
                <a:solidFill>
                  <a:srgbClr val="000000"/>
                </a:solidFill>
                <a:latin typeface="IBM Plex Sans"/>
                <a:cs typeface="Arial"/>
              </a:rPr>
              <a:t>– who can provide further support and what additional resources are available?</a:t>
            </a:r>
          </a:p>
          <a:p>
            <a:pPr marL="0" lvl="0" indent="0">
              <a:spcBef>
                <a:spcPts val="1200"/>
              </a:spcBef>
              <a:buClr>
                <a:srgbClr val="00B0D8"/>
              </a:buClr>
              <a:buNone/>
            </a:pPr>
            <a:r>
              <a:rPr lang="en-AU" sz="1800" b="0" dirty="0">
                <a:solidFill>
                  <a:srgbClr val="00649D"/>
                </a:solidFill>
                <a:latin typeface="IBM Plex Sans"/>
                <a:cs typeface="Arial"/>
              </a:rPr>
              <a:t>Supporting Information </a:t>
            </a:r>
            <a:r>
              <a:rPr lang="en-AU" sz="1800" b="0" dirty="0">
                <a:solidFill>
                  <a:srgbClr val="000000"/>
                </a:solidFill>
                <a:latin typeface="IBM Plex Sans"/>
                <a:cs typeface="Arial"/>
              </a:rPr>
              <a:t>– appendices with detailed supporting information</a:t>
            </a:r>
          </a:p>
          <a:p>
            <a:pPr>
              <a:spcBef>
                <a:spcPts val="1200"/>
              </a:spcBef>
              <a:spcAft>
                <a:spcPct val="40000"/>
              </a:spcAft>
              <a:buNone/>
            </a:pPr>
            <a:endParaRPr lang="en-AU" sz="1800" b="0" dirty="0">
              <a:latin typeface="+mn-lt"/>
            </a:endParaRPr>
          </a:p>
        </p:txBody>
      </p:sp>
    </p:spTree>
    <p:extLst>
      <p:ext uri="{BB962C8B-B14F-4D97-AF65-F5344CB8AC3E}">
        <p14:creationId xmlns:p14="http://schemas.microsoft.com/office/powerpoint/2010/main" val="3600175703"/>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SDIC – Prerequisite Checklist (</a:t>
            </a:r>
            <a:r>
              <a:rPr lang="en-US" dirty="0" err="1"/>
              <a:t>cont</a:t>
            </a:r>
            <a:r>
              <a:rPr lang="en-US" dirty="0"/>
              <a:t>)</a:t>
            </a:r>
          </a:p>
        </p:txBody>
      </p:sp>
      <p:sp>
        <p:nvSpPr>
          <p:cNvPr id="3" name="Content Placeholder 2"/>
          <p:cNvSpPr>
            <a:spLocks noGrp="1"/>
          </p:cNvSpPr>
          <p:nvPr>
            <p:ph idx="1"/>
          </p:nvPr>
        </p:nvSpPr>
        <p:spPr>
          <a:xfrm>
            <a:off x="242892" y="911781"/>
            <a:ext cx="11582400" cy="5469547"/>
          </a:xfrm>
        </p:spPr>
        <p:txBody>
          <a:bodyPr/>
          <a:lstStyle/>
          <a:p>
            <a:pPr marL="0" indent="0">
              <a:spcBef>
                <a:spcPts val="600"/>
              </a:spcBef>
              <a:buNone/>
            </a:pPr>
            <a:r>
              <a:rPr lang="en-US" dirty="0"/>
              <a:t>Data collection Prerequisites</a:t>
            </a:r>
          </a:p>
          <a:p>
            <a:pPr>
              <a:spcBef>
                <a:spcPts val="0"/>
              </a:spcBef>
            </a:pPr>
            <a:r>
              <a:rPr lang="en-US" sz="1400" dirty="0"/>
              <a:t>VMWare: </a:t>
            </a:r>
            <a:r>
              <a:rPr lang="en-US" sz="1400" dirty="0" err="1"/>
              <a:t>vCenter</a:t>
            </a:r>
            <a:r>
              <a:rPr lang="en-US" sz="1400" dirty="0"/>
              <a:t> Server 5.1, 5.5 or 6.0; Optionally - </a:t>
            </a:r>
            <a:r>
              <a:rPr lang="en-US" sz="1400" dirty="0" err="1"/>
              <a:t>vRealize</a:t>
            </a:r>
            <a:r>
              <a:rPr lang="en-US" sz="1400" dirty="0"/>
              <a:t> Operation Manager (</a:t>
            </a:r>
            <a:r>
              <a:rPr lang="en-US" sz="1400" dirty="0" err="1"/>
              <a:t>vROps</a:t>
            </a:r>
            <a:r>
              <a:rPr lang="en-US" sz="1400" dirty="0"/>
              <a:t>) 6.1 or later; Non-expiring login credentials (read only to start) for </a:t>
            </a:r>
            <a:r>
              <a:rPr lang="en-US" sz="1400" dirty="0" err="1"/>
              <a:t>vCenter</a:t>
            </a:r>
            <a:r>
              <a:rPr lang="en-US" sz="1400" dirty="0"/>
              <a:t> and </a:t>
            </a:r>
            <a:r>
              <a:rPr lang="en-US" sz="1400" dirty="0" err="1"/>
              <a:t>vROp</a:t>
            </a:r>
            <a:r>
              <a:rPr lang="en-US" sz="1400" dirty="0"/>
              <a:t>(Note will need read/write </a:t>
            </a:r>
            <a:r>
              <a:rPr lang="en-US" sz="1400" dirty="0" err="1"/>
              <a:t>vCenter</a:t>
            </a:r>
            <a:r>
              <a:rPr lang="en-US" sz="1400" dirty="0"/>
              <a:t> access for action automation)s; The accounts must have visibility to the all clusters/hosts/VMs in scope; If </a:t>
            </a:r>
            <a:r>
              <a:rPr lang="en-US" sz="1400" dirty="0" err="1"/>
              <a:t>vROps</a:t>
            </a:r>
            <a:r>
              <a:rPr lang="en-US" sz="1400" dirty="0"/>
              <a:t> is not in scope, additional </a:t>
            </a:r>
            <a:r>
              <a:rPr lang="en-US" sz="1400" dirty="0" err="1"/>
              <a:t>vCenter</a:t>
            </a:r>
            <a:r>
              <a:rPr lang="en-US" sz="1400" dirty="0"/>
              <a:t> setting required - 5 minute workload statistics level is set to 2</a:t>
            </a:r>
          </a:p>
          <a:p>
            <a:pPr>
              <a:spcBef>
                <a:spcPts val="0"/>
              </a:spcBef>
            </a:pPr>
            <a:r>
              <a:rPr lang="en-US" sz="1400" dirty="0" err="1"/>
              <a:t>PowerVM</a:t>
            </a:r>
            <a:r>
              <a:rPr lang="en-US" sz="1400" dirty="0"/>
              <a:t>/AIX: HMC Pre-requisites: SSH configured and enabled; Non-expiring, non-root, SSH account with  </a:t>
            </a:r>
            <a:r>
              <a:rPr lang="en-US" sz="1400" dirty="0" err="1"/>
              <a:t>hmcviewer</a:t>
            </a:r>
            <a:r>
              <a:rPr lang="en-US" sz="1400" dirty="0"/>
              <a:t> role; The account must have visibility to all server farms/frames/LPARs in scope; </a:t>
            </a:r>
          </a:p>
          <a:p>
            <a:pPr>
              <a:spcBef>
                <a:spcPts val="0"/>
              </a:spcBef>
            </a:pPr>
            <a:r>
              <a:rPr lang="en-US" sz="1400" dirty="0" err="1"/>
              <a:t>PowerVM</a:t>
            </a:r>
            <a:r>
              <a:rPr lang="en-US" sz="1400" dirty="0"/>
              <a:t>/AIX LPAR Pre-requisites: HMC 8 or later, SSH configured and enabled; LPAR authentication methods include PKI or username/password; A service account on all LPARs with the following capabilities:; Access to </a:t>
            </a:r>
            <a:r>
              <a:rPr lang="en-US" sz="1400" dirty="0" err="1"/>
              <a:t>vmstat</a:t>
            </a:r>
            <a:r>
              <a:rPr lang="en-US" sz="1400" dirty="0"/>
              <a:t>, </a:t>
            </a:r>
            <a:r>
              <a:rPr lang="en-US" sz="1400" dirty="0" err="1"/>
              <a:t>iostat</a:t>
            </a:r>
            <a:r>
              <a:rPr lang="en-US" sz="1400" dirty="0"/>
              <a:t> and </a:t>
            </a:r>
            <a:r>
              <a:rPr lang="en-US" sz="1400" dirty="0" err="1"/>
              <a:t>lparstat</a:t>
            </a:r>
            <a:r>
              <a:rPr lang="en-US" sz="1400" dirty="0"/>
              <a:t> (must be installed on each LPAR); Write access to </a:t>
            </a:r>
            <a:r>
              <a:rPr lang="en-US" sz="1400" dirty="0" err="1"/>
              <a:t>cron</a:t>
            </a:r>
            <a:r>
              <a:rPr lang="en-US" sz="1400" dirty="0"/>
              <a:t> available; Write access to  /</a:t>
            </a:r>
            <a:r>
              <a:rPr lang="en-US" sz="1400" dirty="0" err="1"/>
              <a:t>var</a:t>
            </a:r>
            <a:r>
              <a:rPr lang="en-US" sz="1400" dirty="0"/>
              <a:t>/</a:t>
            </a:r>
            <a:r>
              <a:rPr lang="en-US" sz="1400" dirty="0" err="1"/>
              <a:t>tmp</a:t>
            </a:r>
            <a:r>
              <a:rPr lang="en-US" sz="1400" dirty="0"/>
              <a:t> and /</a:t>
            </a:r>
            <a:r>
              <a:rPr lang="en-US" sz="1400" dirty="0" err="1"/>
              <a:t>tmp</a:t>
            </a:r>
            <a:r>
              <a:rPr lang="en-US" sz="1400" dirty="0"/>
              <a:t>; Additional tools on all LPARs; </a:t>
            </a:r>
            <a:r>
              <a:rPr lang="en-US" sz="1400" dirty="0" err="1"/>
              <a:t>bos.perf.libperfstat</a:t>
            </a:r>
            <a:r>
              <a:rPr lang="en-US" sz="1400" dirty="0"/>
              <a:t>; </a:t>
            </a:r>
            <a:r>
              <a:rPr lang="en-US" sz="1400" dirty="0" err="1"/>
              <a:t>gzip</a:t>
            </a:r>
            <a:r>
              <a:rPr lang="en-US" sz="1400" dirty="0"/>
              <a:t> (if </a:t>
            </a:r>
            <a:r>
              <a:rPr lang="en-US" sz="1400" dirty="0" err="1"/>
              <a:t>gzip</a:t>
            </a:r>
            <a:r>
              <a:rPr lang="en-US" sz="1400" dirty="0"/>
              <a:t> is installed the data will automatically be compressed and encrypted; otherwise, data is transferred uncompressed over a secure channel).; A local working directory with 30MB of free space for workload collection ; by default, /</a:t>
            </a:r>
            <a:r>
              <a:rPr lang="en-US" sz="1400" dirty="0" err="1"/>
              <a:t>var</a:t>
            </a:r>
            <a:r>
              <a:rPr lang="en-US" sz="1400" dirty="0"/>
              <a:t>/</a:t>
            </a:r>
            <a:r>
              <a:rPr lang="en-US" sz="1400" dirty="0" err="1"/>
              <a:t>tmp</a:t>
            </a:r>
            <a:r>
              <a:rPr lang="en-US" sz="1400" dirty="0"/>
              <a:t> is used (configurable)</a:t>
            </a:r>
          </a:p>
          <a:p>
            <a:pPr>
              <a:spcBef>
                <a:spcPts val="0"/>
              </a:spcBef>
            </a:pPr>
            <a:r>
              <a:rPr lang="en-US" sz="1400" dirty="0"/>
              <a:t>Non Virtual Windows; Agentless (preferred) and agent options available; Agentless prerequisites: Non-expiring Domain or Local Administrator service account with remote WMI privileges &amp; have privileges to: Connect to the Windows targets remotely; Access the WMI Namespace; Communicate through the DCOM ports; .NET version 3.5.1 on servers running the WMI Proxy service ; Proxy will be running on the Midrange Connector; Windows Management Instrumentation (WMI) installed on each target physical server and the WMI service running; Port 135 open on each target physical server to communicate with the proxy for initial connection; Random port from 1024 to 65535 for subsequent connections; Agent prerequisites available on request</a:t>
            </a:r>
          </a:p>
          <a:p>
            <a:pPr>
              <a:spcBef>
                <a:spcPts val="0"/>
              </a:spcBef>
            </a:pPr>
            <a:r>
              <a:rPr lang="en-US" sz="1400" dirty="0"/>
              <a:t>Non Virtual Linux; Agentless (preferred) and agent options available; Agentless prerequisites:; SSH configured and enabled; Authentication methods include PKI or username/password; If username/password authentication is used, then a non-expiring, non-root SSH account; The account must have the following capabilities:; Access to </a:t>
            </a:r>
            <a:r>
              <a:rPr lang="en-US" sz="1400" dirty="0" err="1"/>
              <a:t>vmstat</a:t>
            </a:r>
            <a:r>
              <a:rPr lang="en-US" sz="1400" dirty="0"/>
              <a:t>, </a:t>
            </a:r>
            <a:r>
              <a:rPr lang="en-US" sz="1400" dirty="0" err="1"/>
              <a:t>iostat</a:t>
            </a:r>
            <a:r>
              <a:rPr lang="en-US" sz="1400" dirty="0"/>
              <a:t>; Write access to </a:t>
            </a:r>
            <a:r>
              <a:rPr lang="en-US" sz="1400" dirty="0" err="1"/>
              <a:t>cron</a:t>
            </a:r>
            <a:r>
              <a:rPr lang="en-US" sz="1400" dirty="0"/>
              <a:t>; Write access to  /</a:t>
            </a:r>
            <a:r>
              <a:rPr lang="en-US" sz="1400" dirty="0" err="1"/>
              <a:t>var</a:t>
            </a:r>
            <a:r>
              <a:rPr lang="en-US" sz="1400" dirty="0"/>
              <a:t>/</a:t>
            </a:r>
            <a:r>
              <a:rPr lang="en-US" sz="1400" dirty="0" err="1"/>
              <a:t>tmp</a:t>
            </a:r>
            <a:r>
              <a:rPr lang="en-US" sz="1400" dirty="0"/>
              <a:t> and /</a:t>
            </a:r>
            <a:r>
              <a:rPr lang="en-US" sz="1400" dirty="0" err="1"/>
              <a:t>tmp</a:t>
            </a:r>
            <a:r>
              <a:rPr lang="en-US" sz="1400" dirty="0"/>
              <a:t>; </a:t>
            </a:r>
            <a:r>
              <a:rPr lang="en-US" sz="1400" dirty="0" err="1"/>
              <a:t>gzip</a:t>
            </a:r>
            <a:r>
              <a:rPr lang="en-US" sz="1400" dirty="0"/>
              <a:t> (if </a:t>
            </a:r>
            <a:r>
              <a:rPr lang="en-US" sz="1400" dirty="0" err="1"/>
              <a:t>gzip</a:t>
            </a:r>
            <a:r>
              <a:rPr lang="en-US" sz="1400" dirty="0"/>
              <a:t> is installed the data will automatically be compressed and encrypted; otherwise, data is transferred uncompressed over a secure channel).; A local working directory with 30MB of free space for workload collection ; by default, /</a:t>
            </a:r>
            <a:r>
              <a:rPr lang="en-US" sz="1400" dirty="0" err="1"/>
              <a:t>var</a:t>
            </a:r>
            <a:r>
              <a:rPr lang="en-US" sz="1400" dirty="0"/>
              <a:t>/</a:t>
            </a:r>
            <a:r>
              <a:rPr lang="en-US" sz="1400" dirty="0" err="1"/>
              <a:t>tmp</a:t>
            </a:r>
            <a:r>
              <a:rPr lang="en-US" sz="1400" dirty="0"/>
              <a:t> is used (configurable); Agent prerequisites available on request</a:t>
            </a:r>
          </a:p>
          <a:p>
            <a:pPr>
              <a:spcBef>
                <a:spcPts val="0"/>
              </a:spcBef>
            </a:pPr>
            <a:r>
              <a:rPr lang="en-US" sz="1400" dirty="0"/>
              <a:t>Cloud prerequisites available on request</a:t>
            </a:r>
            <a:endParaRPr lang="en-US" dirty="0"/>
          </a:p>
          <a:p>
            <a:pPr>
              <a:spcBef>
                <a:spcPts val="0"/>
              </a:spcBef>
            </a:pPr>
            <a:endParaRPr lang="en-US" dirty="0"/>
          </a:p>
        </p:txBody>
      </p:sp>
      <p:sp>
        <p:nvSpPr>
          <p:cNvPr id="4" name="Slide Number Placeholder 3"/>
          <p:cNvSpPr>
            <a:spLocks noGrp="1"/>
          </p:cNvSpPr>
          <p:nvPr>
            <p:ph type="sldNum" sz="quarter" idx="10"/>
          </p:nvPr>
        </p:nvSpPr>
        <p:spPr/>
        <p:txBody>
          <a:bodyPr/>
          <a:lstStyle/>
          <a:p>
            <a:pPr>
              <a:defRPr/>
            </a:pPr>
            <a:fld id="{47951514-173D-4CE3-818D-DFBFBF045899}" type="slidenum">
              <a:rPr lang="en-US" altLang="en-US" smtClean="0"/>
              <a:pPr>
                <a:defRPr/>
              </a:pPr>
              <a:t>30</a:t>
            </a:fld>
            <a:endParaRPr lang="en-US" altLang="en-US"/>
          </a:p>
        </p:txBody>
      </p:sp>
    </p:spTree>
    <p:extLst>
      <p:ext uri="{BB962C8B-B14F-4D97-AF65-F5344CB8AC3E}">
        <p14:creationId xmlns:p14="http://schemas.microsoft.com/office/powerpoint/2010/main" val="113140295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p:cNvSpPr>
            <a:spLocks noGrp="1"/>
          </p:cNvSpPr>
          <p:nvPr>
            <p:ph type="ftr" sz="quarter" idx="10"/>
          </p:nvPr>
        </p:nvSpPr>
        <p:spPr/>
        <p:txBody>
          <a:bodyPr/>
          <a:lstStyle/>
          <a:p>
            <a:r>
              <a:rPr lang="en-US"/>
              <a:t>IBM Services Platform with Watson   |   IBM Confidential </a:t>
            </a:r>
            <a:endParaRPr lang="en-AU"/>
          </a:p>
        </p:txBody>
      </p:sp>
      <p:sp>
        <p:nvSpPr>
          <p:cNvPr id="9" name="Slide Number Placeholder 2"/>
          <p:cNvSpPr>
            <a:spLocks noGrp="1"/>
          </p:cNvSpPr>
          <p:nvPr>
            <p:ph type="sldNum" sz="quarter" idx="11"/>
          </p:nvPr>
        </p:nvSpPr>
        <p:spPr/>
        <p:txBody>
          <a:bodyPr/>
          <a:lstStyle/>
          <a:p>
            <a:fld id="{AB8B2623-6F14-4D37-91F2-5626C0213DCE}" type="slidenum">
              <a:rPr lang="en-AU" smtClean="0"/>
              <a:pPr/>
              <a:t>31</a:t>
            </a:fld>
            <a:endParaRPr lang="en-AU"/>
          </a:p>
        </p:txBody>
      </p:sp>
      <p:sp>
        <p:nvSpPr>
          <p:cNvPr id="522246" name="Title 6"/>
          <p:cNvSpPr txBox="1">
            <a:spLocks/>
          </p:cNvSpPr>
          <p:nvPr/>
        </p:nvSpPr>
        <p:spPr bwMode="auto">
          <a:xfrm>
            <a:off x="2135560" y="2455218"/>
            <a:ext cx="379730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anose="020B0604020202020204" pitchFamily="34" charset="0"/>
                <a:cs typeface="Arial" panose="020B0604020202020204" pitchFamily="34" charset="0"/>
              </a:defRPr>
            </a:lvl1pPr>
            <a:lvl2pPr marL="742950" indent="-285750">
              <a:spcBef>
                <a:spcPct val="0"/>
              </a:spcBef>
              <a:defRPr>
                <a:solidFill>
                  <a:schemeClr val="tx1"/>
                </a:solidFill>
                <a:latin typeface="Arial" panose="020B0604020202020204" pitchFamily="34" charset="0"/>
                <a:cs typeface="Arial" panose="020B0604020202020204" pitchFamily="34" charset="0"/>
              </a:defRPr>
            </a:lvl2pPr>
            <a:lvl3pPr marL="1143000" indent="-228600">
              <a:spcBef>
                <a:spcPct val="0"/>
              </a:spcBef>
              <a:defRPr>
                <a:solidFill>
                  <a:schemeClr val="tx1"/>
                </a:solidFill>
                <a:latin typeface="Arial" panose="020B0604020202020204" pitchFamily="34" charset="0"/>
                <a:cs typeface="Arial" panose="020B0604020202020204" pitchFamily="34" charset="0"/>
              </a:defRPr>
            </a:lvl3pPr>
            <a:lvl4pPr marL="1600200" indent="-228600">
              <a:spcBef>
                <a:spcPct val="0"/>
              </a:spcBef>
              <a:defRPr>
                <a:solidFill>
                  <a:schemeClr val="tx1"/>
                </a:solidFill>
                <a:latin typeface="Arial" panose="020B0604020202020204" pitchFamily="34" charset="0"/>
                <a:cs typeface="Arial" panose="020B0604020202020204" pitchFamily="34" charset="0"/>
              </a:defRPr>
            </a:lvl4pPr>
            <a:lvl5pPr marL="2057400" indent="-228600">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spcBef>
                <a:spcPct val="40000"/>
              </a:spcBef>
              <a:buFont typeface="Wingdings" panose="05000000000000000000" pitchFamily="2" charset="2"/>
              <a:buNone/>
            </a:pPr>
            <a:r>
              <a:rPr lang="en-US" sz="3200" dirty="0">
                <a:solidFill>
                  <a:schemeClr val="tx2"/>
                </a:solidFill>
                <a:latin typeface="+mn-lt"/>
                <a:ea typeface="MS PGothic" panose="020B0600070205080204" pitchFamily="34" charset="-128"/>
              </a:rPr>
              <a:t>Thank you!</a:t>
            </a:r>
          </a:p>
        </p:txBody>
      </p:sp>
      <p:sp>
        <p:nvSpPr>
          <p:cNvPr id="522247" name="Text Box 4"/>
          <p:cNvSpPr txBox="1">
            <a:spLocks noChangeArrowheads="1"/>
          </p:cNvSpPr>
          <p:nvPr>
            <p:custDataLst>
              <p:tags r:id="rId1"/>
            </p:custDataLst>
          </p:nvPr>
        </p:nvSpPr>
        <p:spPr bwMode="auto">
          <a:xfrm>
            <a:off x="2135560" y="3356918"/>
            <a:ext cx="37973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spcBef>
                <a:spcPct val="0"/>
              </a:spcBef>
              <a:defRPr>
                <a:solidFill>
                  <a:schemeClr val="tx1"/>
                </a:solidFill>
                <a:latin typeface="Arial" panose="020B0604020202020204" pitchFamily="34" charset="0"/>
                <a:cs typeface="Arial" panose="020B0604020202020204" pitchFamily="34" charset="0"/>
              </a:defRPr>
            </a:lvl1pPr>
            <a:lvl2pPr marL="742950" indent="-285750">
              <a:spcBef>
                <a:spcPct val="0"/>
              </a:spcBef>
              <a:defRPr>
                <a:solidFill>
                  <a:schemeClr val="tx1"/>
                </a:solidFill>
                <a:latin typeface="Arial" panose="020B0604020202020204" pitchFamily="34" charset="0"/>
                <a:cs typeface="Arial" panose="020B0604020202020204" pitchFamily="34" charset="0"/>
              </a:defRPr>
            </a:lvl2pPr>
            <a:lvl3pPr marL="1143000" indent="-228600">
              <a:spcBef>
                <a:spcPct val="0"/>
              </a:spcBef>
              <a:defRPr>
                <a:solidFill>
                  <a:schemeClr val="tx1"/>
                </a:solidFill>
                <a:latin typeface="Arial" panose="020B0604020202020204" pitchFamily="34" charset="0"/>
                <a:cs typeface="Arial" panose="020B0604020202020204" pitchFamily="34" charset="0"/>
              </a:defRPr>
            </a:lvl3pPr>
            <a:lvl4pPr marL="1600200" indent="-228600">
              <a:spcBef>
                <a:spcPct val="0"/>
              </a:spcBef>
              <a:defRPr>
                <a:solidFill>
                  <a:schemeClr val="tx1"/>
                </a:solidFill>
                <a:latin typeface="Arial" panose="020B0604020202020204" pitchFamily="34" charset="0"/>
                <a:cs typeface="Arial" panose="020B0604020202020204" pitchFamily="34" charset="0"/>
              </a:defRPr>
            </a:lvl4pPr>
            <a:lvl5pPr marL="2057400" indent="-228600">
              <a:spcBef>
                <a:spcPct val="0"/>
              </a:spcBef>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40000"/>
              </a:spcBef>
              <a:buFont typeface="Wingdings" panose="05000000000000000000" pitchFamily="2" charset="2"/>
              <a:buNone/>
            </a:pPr>
            <a:r>
              <a:rPr lang="en-US" sz="1800" dirty="0">
                <a:latin typeface="+mn-lt"/>
                <a:ea typeface="SimSun" panose="02010600030101010101" pitchFamily="2" charset="-122"/>
              </a:rPr>
              <a:t>For more information, please visit:</a:t>
            </a:r>
          </a:p>
          <a:p>
            <a:pPr algn="ctr">
              <a:spcBef>
                <a:spcPct val="40000"/>
              </a:spcBef>
              <a:buFont typeface="Wingdings" panose="05000000000000000000" pitchFamily="2" charset="2"/>
              <a:buNone/>
            </a:pPr>
            <a:r>
              <a:rPr lang="en-US" sz="1600" dirty="0">
                <a:solidFill>
                  <a:schemeClr val="accent3"/>
                </a:solidFill>
                <a:latin typeface="+mn-lt"/>
                <a:ea typeface="SimSun" panose="02010600030101010101" pitchFamily="2" charset="-122"/>
                <a:hlinkClick r:id="rId4"/>
              </a:rPr>
              <a:t>http://www.ibm.com</a:t>
            </a:r>
            <a:endParaRPr lang="en-US" sz="1600" dirty="0">
              <a:solidFill>
                <a:schemeClr val="accent3"/>
              </a:solidFill>
              <a:latin typeface="+mn-lt"/>
              <a:ea typeface="SimSun" panose="02010600030101010101" pitchFamily="2" charset="-122"/>
            </a:endParaRPr>
          </a:p>
        </p:txBody>
      </p:sp>
      <p:sp>
        <p:nvSpPr>
          <p:cNvPr id="5" name="Date Placeholder 4"/>
          <p:cNvSpPr>
            <a:spLocks noGrp="1"/>
          </p:cNvSpPr>
          <p:nvPr>
            <p:ph type="dt" sz="half" idx="12"/>
          </p:nvPr>
        </p:nvSpPr>
        <p:spPr/>
        <p:txBody>
          <a:bodyPr/>
          <a:lstStyle/>
          <a:p>
            <a:pPr>
              <a:spcBef>
                <a:spcPct val="0"/>
              </a:spcBef>
              <a:buFontTx/>
              <a:buNone/>
            </a:pPr>
            <a:fld id="{81A5E110-8ACA-4D29-B733-B451A01E2F17}" type="datetime4">
              <a:rPr lang="en-AU" smtClean="0"/>
              <a:t>15 January 2018</a:t>
            </a:fld>
            <a:endParaRPr lang="en-AU"/>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8048" y="2073862"/>
            <a:ext cx="3825240" cy="255117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BF21-EADD-4B25-A457-5CC1EA48E752}"/>
              </a:ext>
            </a:extLst>
          </p:cNvPr>
          <p:cNvSpPr>
            <a:spLocks noGrp="1"/>
          </p:cNvSpPr>
          <p:nvPr>
            <p:ph type="title"/>
          </p:nvPr>
        </p:nvSpPr>
        <p:spPr/>
        <p:txBody>
          <a:bodyPr/>
          <a:lstStyle/>
          <a:p>
            <a:r>
              <a:rPr lang="en-AU" dirty="0"/>
              <a:t>Capability Overview</a:t>
            </a:r>
          </a:p>
        </p:txBody>
      </p:sp>
      <p:sp>
        <p:nvSpPr>
          <p:cNvPr id="7" name="Content Placeholder 6">
            <a:extLst>
              <a:ext uri="{FF2B5EF4-FFF2-40B4-BE49-F238E27FC236}">
                <a16:creationId xmlns:a16="http://schemas.microsoft.com/office/drawing/2014/main" id="{35D99916-8494-4AF5-815E-DBA4023BA730}"/>
              </a:ext>
            </a:extLst>
          </p:cNvPr>
          <p:cNvSpPr>
            <a:spLocks noGrp="1"/>
          </p:cNvSpPr>
          <p:nvPr>
            <p:ph idx="1"/>
          </p:nvPr>
        </p:nvSpPr>
        <p:spPr>
          <a:xfrm>
            <a:off x="366185" y="908720"/>
            <a:ext cx="11459633" cy="5029200"/>
          </a:xfrm>
        </p:spPr>
        <p:txBody>
          <a:bodyPr/>
          <a:lstStyle/>
          <a:p>
            <a:pPr>
              <a:spcBef>
                <a:spcPts val="600"/>
              </a:spcBef>
              <a:spcAft>
                <a:spcPts val="600"/>
              </a:spcAft>
            </a:pPr>
            <a:r>
              <a:rPr lang="en-US" dirty="0"/>
              <a:t>Software Defined Infrastructure Control is a predictive analytics service that optimizes cloud environments in real-time, enabling customers to operate with less cloud cost, less infrastructure and better performing applications. </a:t>
            </a:r>
            <a:r>
              <a:rPr lang="en-US" dirty="0">
                <a:solidFill>
                  <a:schemeClr val="tx2"/>
                </a:solidFill>
              </a:rPr>
              <a:t>IBM’s preferred tool is Densify, previously called </a:t>
            </a:r>
            <a:r>
              <a:rPr lang="en-US" dirty="0" err="1">
                <a:solidFill>
                  <a:schemeClr val="tx2"/>
                </a:solidFill>
              </a:rPr>
              <a:t>Cirba</a:t>
            </a:r>
            <a:r>
              <a:rPr lang="en-US" dirty="0">
                <a:solidFill>
                  <a:schemeClr val="tx2"/>
                </a:solidFill>
              </a:rPr>
              <a:t>.</a:t>
            </a:r>
          </a:p>
          <a:p>
            <a:pPr>
              <a:spcBef>
                <a:spcPts val="600"/>
              </a:spcBef>
              <a:spcAft>
                <a:spcPts val="600"/>
              </a:spcAft>
            </a:pPr>
            <a:r>
              <a:rPr lang="en-US" dirty="0"/>
              <a:t>It integrates with existing infrastructure management components to balance application demand and infrastructure supply to drive efficiency internally and in the cloud</a:t>
            </a:r>
          </a:p>
          <a:p>
            <a:pPr>
              <a:spcBef>
                <a:spcPts val="600"/>
              </a:spcBef>
              <a:spcAft>
                <a:spcPts val="600"/>
              </a:spcAft>
            </a:pPr>
            <a:r>
              <a:rPr lang="en-US" dirty="0"/>
              <a:t>It provides Automated real-time hosting decisions and placements, and reduce software license costs with smart VM placements. </a:t>
            </a:r>
          </a:p>
          <a:p>
            <a:pPr>
              <a:spcBef>
                <a:spcPts val="600"/>
              </a:spcBef>
              <a:spcAft>
                <a:spcPts val="600"/>
              </a:spcAft>
            </a:pPr>
            <a:r>
              <a:rPr lang="en-US" dirty="0"/>
              <a:t>SDIC is a combination of SaaS-based analytics and expert guidance. </a:t>
            </a:r>
          </a:p>
          <a:p>
            <a:endParaRPr lang="en-AU" dirty="0"/>
          </a:p>
        </p:txBody>
      </p:sp>
      <p:sp>
        <p:nvSpPr>
          <p:cNvPr id="3" name="Footer Placeholder 2">
            <a:extLst>
              <a:ext uri="{FF2B5EF4-FFF2-40B4-BE49-F238E27FC236}">
                <a16:creationId xmlns:a16="http://schemas.microsoft.com/office/drawing/2014/main" id="{1471423D-E7E0-4D25-A9F7-086AD615EB2B}"/>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3F049F35-2823-4E59-9EBE-EB158140CBB2}"/>
              </a:ext>
            </a:extLst>
          </p:cNvPr>
          <p:cNvSpPr>
            <a:spLocks noGrp="1"/>
          </p:cNvSpPr>
          <p:nvPr>
            <p:ph type="sldNum" sz="quarter" idx="11"/>
          </p:nvPr>
        </p:nvSpPr>
        <p:spPr/>
        <p:txBody>
          <a:bodyPr/>
          <a:lstStyle/>
          <a:p>
            <a:fld id="{F0FFBA74-A297-476A-9576-5FA25982D35F}" type="slidenum">
              <a:rPr lang="en-AU" smtClean="0"/>
              <a:pPr/>
              <a:t>4</a:t>
            </a:fld>
            <a:endParaRPr lang="en-AU"/>
          </a:p>
        </p:txBody>
      </p:sp>
      <p:sp>
        <p:nvSpPr>
          <p:cNvPr id="5" name="Date Placeholder 4">
            <a:extLst>
              <a:ext uri="{FF2B5EF4-FFF2-40B4-BE49-F238E27FC236}">
                <a16:creationId xmlns:a16="http://schemas.microsoft.com/office/drawing/2014/main" id="{C6C6D1D9-1E34-4C28-94BA-13EE07E83D3C}"/>
              </a:ext>
            </a:extLst>
          </p:cNvPr>
          <p:cNvSpPr>
            <a:spLocks noGrp="1"/>
          </p:cNvSpPr>
          <p:nvPr>
            <p:ph type="dt" sz="half" idx="12"/>
          </p:nvPr>
        </p:nvSpPr>
        <p:spPr/>
        <p:txBody>
          <a:bodyPr/>
          <a:lstStyle/>
          <a:p>
            <a:pPr>
              <a:spcBef>
                <a:spcPct val="0"/>
              </a:spcBef>
              <a:buFontTx/>
              <a:buNone/>
            </a:pPr>
            <a:fld id="{897024D9-DC01-4DFB-B48F-D753EB17A860}" type="datetime4">
              <a:rPr lang="en-AU" smtClean="0"/>
              <a:t>15 January 2018</a:t>
            </a:fld>
            <a:endParaRPr lang="en-AU" dirty="0"/>
          </a:p>
        </p:txBody>
      </p:sp>
      <p:pic>
        <p:nvPicPr>
          <p:cNvPr id="90" name="Picture 89">
            <a:extLst>
              <a:ext uri="{FF2B5EF4-FFF2-40B4-BE49-F238E27FC236}">
                <a16:creationId xmlns:a16="http://schemas.microsoft.com/office/drawing/2014/main" id="{5AC17CDB-A98A-4123-807B-CDBC066CDB01}"/>
              </a:ext>
            </a:extLst>
          </p:cNvPr>
          <p:cNvPicPr>
            <a:picLocks noChangeAspect="1"/>
          </p:cNvPicPr>
          <p:nvPr/>
        </p:nvPicPr>
        <p:blipFill>
          <a:blip r:embed="rId2"/>
          <a:stretch>
            <a:fillRect/>
          </a:stretch>
        </p:blipFill>
        <p:spPr>
          <a:xfrm>
            <a:off x="2279576" y="3807877"/>
            <a:ext cx="7272809" cy="2501443"/>
          </a:xfrm>
          <a:prstGeom prst="rect">
            <a:avLst/>
          </a:prstGeom>
        </p:spPr>
      </p:pic>
    </p:spTree>
    <p:extLst>
      <p:ext uri="{BB962C8B-B14F-4D97-AF65-F5344CB8AC3E}">
        <p14:creationId xmlns:p14="http://schemas.microsoft.com/office/powerpoint/2010/main" val="1695289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0B54-D0A3-496E-A56E-CE87301A325D}"/>
              </a:ext>
            </a:extLst>
          </p:cNvPr>
          <p:cNvSpPr>
            <a:spLocks noGrp="1"/>
          </p:cNvSpPr>
          <p:nvPr>
            <p:ph type="title"/>
          </p:nvPr>
        </p:nvSpPr>
        <p:spPr/>
        <p:txBody>
          <a:bodyPr/>
          <a:lstStyle/>
          <a:p>
            <a:r>
              <a:rPr lang="en-US" dirty="0"/>
              <a:t>Under the Covers: Analytics Engine</a:t>
            </a:r>
            <a:endParaRPr lang="en-AU" dirty="0"/>
          </a:p>
        </p:txBody>
      </p:sp>
      <p:sp>
        <p:nvSpPr>
          <p:cNvPr id="4" name="Footer Placeholder 3">
            <a:extLst>
              <a:ext uri="{FF2B5EF4-FFF2-40B4-BE49-F238E27FC236}">
                <a16:creationId xmlns:a16="http://schemas.microsoft.com/office/drawing/2014/main" id="{1A42B3E5-5522-408A-980B-CAC491E24E06}"/>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1D6069B8-5745-4892-881A-CFC7D624EC80}"/>
              </a:ext>
            </a:extLst>
          </p:cNvPr>
          <p:cNvSpPr>
            <a:spLocks noGrp="1"/>
          </p:cNvSpPr>
          <p:nvPr>
            <p:ph type="sldNum" sz="quarter" idx="11"/>
          </p:nvPr>
        </p:nvSpPr>
        <p:spPr/>
        <p:txBody>
          <a:bodyPr/>
          <a:lstStyle/>
          <a:p>
            <a:fld id="{0C426F34-4EC7-4C3E-BCC5-CCD747DD43EB}" type="slidenum">
              <a:rPr lang="en-AU" smtClean="0"/>
              <a:pPr/>
              <a:t>5</a:t>
            </a:fld>
            <a:endParaRPr lang="en-AU"/>
          </a:p>
        </p:txBody>
      </p:sp>
      <p:sp>
        <p:nvSpPr>
          <p:cNvPr id="6" name="Date Placeholder 5">
            <a:extLst>
              <a:ext uri="{FF2B5EF4-FFF2-40B4-BE49-F238E27FC236}">
                <a16:creationId xmlns:a16="http://schemas.microsoft.com/office/drawing/2014/main" id="{9AC89FDB-491E-43F4-B15E-E2ED54E8E7EE}"/>
              </a:ext>
            </a:extLst>
          </p:cNvPr>
          <p:cNvSpPr>
            <a:spLocks noGrp="1"/>
          </p:cNvSpPr>
          <p:nvPr>
            <p:ph type="dt" sz="half" idx="12"/>
          </p:nvPr>
        </p:nvSpPr>
        <p:spPr/>
        <p:txBody>
          <a:bodyPr/>
          <a:lstStyle/>
          <a:p>
            <a:pPr>
              <a:spcBef>
                <a:spcPct val="0"/>
              </a:spcBef>
              <a:buFontTx/>
              <a:buNone/>
            </a:pPr>
            <a:fld id="{AB4CB440-2E3C-4AB6-9C9A-0E31BCA90871}" type="datetime4">
              <a:rPr lang="en-AU" smtClean="0"/>
              <a:t>15 January 2018</a:t>
            </a:fld>
            <a:endParaRPr lang="en-AU"/>
          </a:p>
        </p:txBody>
      </p:sp>
      <p:sp>
        <p:nvSpPr>
          <p:cNvPr id="7" name="Text Box 2">
            <a:extLst>
              <a:ext uri="{FF2B5EF4-FFF2-40B4-BE49-F238E27FC236}">
                <a16:creationId xmlns:a16="http://schemas.microsoft.com/office/drawing/2014/main" id="{ABE3F88C-4FA6-4FA9-A20B-6BB812FCC8B1}"/>
              </a:ext>
            </a:extLst>
          </p:cNvPr>
          <p:cNvSpPr txBox="1">
            <a:spLocks noChangeArrowheads="1"/>
          </p:cNvSpPr>
          <p:nvPr/>
        </p:nvSpPr>
        <p:spPr bwMode="auto">
          <a:xfrm>
            <a:off x="2956302" y="935959"/>
            <a:ext cx="551955" cy="2299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9627" tIns="14812" rIns="29627" bIns="14812">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spcBef>
                <a:spcPct val="0"/>
              </a:spcBef>
              <a:buNone/>
            </a:pPr>
            <a:r>
              <a:rPr lang="en-US" altLang="en-US" sz="1300" b="1" dirty="0">
                <a:solidFill>
                  <a:schemeClr val="accent1"/>
                </a:solidFill>
              </a:rPr>
              <a:t>Policy</a:t>
            </a:r>
          </a:p>
        </p:txBody>
      </p:sp>
      <p:sp>
        <p:nvSpPr>
          <p:cNvPr id="8" name="Right Arrow 27">
            <a:extLst>
              <a:ext uri="{FF2B5EF4-FFF2-40B4-BE49-F238E27FC236}">
                <a16:creationId xmlns:a16="http://schemas.microsoft.com/office/drawing/2014/main" id="{ABBA85DB-1595-471A-94A5-FCD31004079B}"/>
              </a:ext>
            </a:extLst>
          </p:cNvPr>
          <p:cNvSpPr/>
          <p:nvPr/>
        </p:nvSpPr>
        <p:spPr>
          <a:xfrm rot="1539460">
            <a:off x="3919572" y="2176419"/>
            <a:ext cx="493776" cy="347472"/>
          </a:xfrm>
          <a:prstGeom prst="rightArrow">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355"/>
          </a:p>
        </p:txBody>
      </p:sp>
      <p:sp>
        <p:nvSpPr>
          <p:cNvPr id="9" name="Right Arrow 28">
            <a:extLst>
              <a:ext uri="{FF2B5EF4-FFF2-40B4-BE49-F238E27FC236}">
                <a16:creationId xmlns:a16="http://schemas.microsoft.com/office/drawing/2014/main" id="{515FD99A-F8F2-4E62-BF00-6CCFC9FB0474}"/>
              </a:ext>
            </a:extLst>
          </p:cNvPr>
          <p:cNvSpPr/>
          <p:nvPr/>
        </p:nvSpPr>
        <p:spPr>
          <a:xfrm>
            <a:off x="3618394" y="3128067"/>
            <a:ext cx="493776" cy="347472"/>
          </a:xfrm>
          <a:prstGeom prst="rightArrow">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355"/>
          </a:p>
        </p:txBody>
      </p:sp>
      <p:sp>
        <p:nvSpPr>
          <p:cNvPr id="10" name="Text Box 2">
            <a:extLst>
              <a:ext uri="{FF2B5EF4-FFF2-40B4-BE49-F238E27FC236}">
                <a16:creationId xmlns:a16="http://schemas.microsoft.com/office/drawing/2014/main" id="{DFB21251-456E-47EB-AA74-50020D8BC9EB}"/>
              </a:ext>
            </a:extLst>
          </p:cNvPr>
          <p:cNvSpPr txBox="1">
            <a:spLocks noChangeArrowheads="1"/>
          </p:cNvSpPr>
          <p:nvPr/>
        </p:nvSpPr>
        <p:spPr bwMode="auto">
          <a:xfrm>
            <a:off x="1474909" y="5541717"/>
            <a:ext cx="410890" cy="2299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9627" tIns="14812" rIns="29627" bIns="14812">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spcBef>
                <a:spcPct val="0"/>
              </a:spcBef>
              <a:buFontTx/>
              <a:buNone/>
            </a:pPr>
            <a:r>
              <a:rPr lang="en-US" altLang="en-US" sz="1300" b="1" dirty="0">
                <a:solidFill>
                  <a:schemeClr val="accent1"/>
                </a:solidFill>
              </a:rPr>
              <a:t>CPU</a:t>
            </a:r>
          </a:p>
        </p:txBody>
      </p:sp>
      <p:pic>
        <p:nvPicPr>
          <p:cNvPr id="11" name="Picture 10">
            <a:extLst>
              <a:ext uri="{FF2B5EF4-FFF2-40B4-BE49-F238E27FC236}">
                <a16:creationId xmlns:a16="http://schemas.microsoft.com/office/drawing/2014/main" id="{07DD9648-F90B-4E07-BE70-28FD6705DDD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591"/>
          <a:stretch/>
        </p:blipFill>
        <p:spPr>
          <a:xfrm>
            <a:off x="1415480" y="4409124"/>
            <a:ext cx="1759877" cy="1098851"/>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BAD2B675-BA04-4A4A-89B1-AAA68EF639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973"/>
          <a:stretch/>
        </p:blipFill>
        <p:spPr>
          <a:xfrm>
            <a:off x="2147289" y="4835659"/>
            <a:ext cx="1778525" cy="1105926"/>
          </a:xfrm>
          <a:prstGeom prst="rect">
            <a:avLst/>
          </a:prstGeom>
          <a:ln>
            <a:solidFill>
              <a:schemeClr val="bg2">
                <a:lumMod val="90000"/>
              </a:schemeClr>
            </a:solidFill>
          </a:ln>
        </p:spPr>
      </p:pic>
      <p:sp>
        <p:nvSpPr>
          <p:cNvPr id="13" name="Right Arrow 33">
            <a:extLst>
              <a:ext uri="{FF2B5EF4-FFF2-40B4-BE49-F238E27FC236}">
                <a16:creationId xmlns:a16="http://schemas.microsoft.com/office/drawing/2014/main" id="{2B6EDF89-7D6E-48B7-8C0E-E1F51182FBEF}"/>
              </a:ext>
            </a:extLst>
          </p:cNvPr>
          <p:cNvSpPr/>
          <p:nvPr/>
        </p:nvSpPr>
        <p:spPr>
          <a:xfrm rot="17916192">
            <a:off x="4524723" y="4027093"/>
            <a:ext cx="493776" cy="347472"/>
          </a:xfrm>
          <a:prstGeom prst="rightArrow">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355"/>
          </a:p>
        </p:txBody>
      </p:sp>
      <p:pic>
        <p:nvPicPr>
          <p:cNvPr id="14" name="Picture 13">
            <a:extLst>
              <a:ext uri="{FF2B5EF4-FFF2-40B4-BE49-F238E27FC236}">
                <a16:creationId xmlns:a16="http://schemas.microsoft.com/office/drawing/2014/main" id="{7B1800FF-A21A-4D2E-B6E3-A105CE95A29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7044"/>
          <a:stretch/>
        </p:blipFill>
        <p:spPr>
          <a:xfrm>
            <a:off x="3006141" y="5299832"/>
            <a:ext cx="1756988" cy="1093172"/>
          </a:xfrm>
          <a:prstGeom prst="rect">
            <a:avLst/>
          </a:prstGeom>
          <a:ln>
            <a:solidFill>
              <a:schemeClr val="bg2">
                <a:lumMod val="90000"/>
              </a:schemeClr>
            </a:solidFill>
          </a:ln>
        </p:spPr>
      </p:pic>
      <p:sp>
        <p:nvSpPr>
          <p:cNvPr id="15" name="Right Arrow 35">
            <a:extLst>
              <a:ext uri="{FF2B5EF4-FFF2-40B4-BE49-F238E27FC236}">
                <a16:creationId xmlns:a16="http://schemas.microsoft.com/office/drawing/2014/main" id="{6D6CA780-67D3-4862-8DFE-34F499BBDE65}"/>
              </a:ext>
            </a:extLst>
          </p:cNvPr>
          <p:cNvSpPr/>
          <p:nvPr/>
        </p:nvSpPr>
        <p:spPr>
          <a:xfrm>
            <a:off x="6893889" y="2701882"/>
            <a:ext cx="493776" cy="347472"/>
          </a:xfrm>
          <a:prstGeom prst="rightArrow">
            <a:avLst/>
          </a:prstGeom>
          <a:solidFill>
            <a:srgbClr val="78C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355"/>
          </a:p>
        </p:txBody>
      </p:sp>
      <p:sp>
        <p:nvSpPr>
          <p:cNvPr id="16" name="Text Box 2">
            <a:extLst>
              <a:ext uri="{FF2B5EF4-FFF2-40B4-BE49-F238E27FC236}">
                <a16:creationId xmlns:a16="http://schemas.microsoft.com/office/drawing/2014/main" id="{BD34D4AE-02C8-49E9-BEF7-F32C358B7679}"/>
              </a:ext>
            </a:extLst>
          </p:cNvPr>
          <p:cNvSpPr txBox="1">
            <a:spLocks noChangeArrowheads="1"/>
          </p:cNvSpPr>
          <p:nvPr/>
        </p:nvSpPr>
        <p:spPr bwMode="auto">
          <a:xfrm>
            <a:off x="2195636" y="6087213"/>
            <a:ext cx="699430" cy="2299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9627" tIns="14812" rIns="29627" bIns="14812">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spcBef>
                <a:spcPct val="0"/>
              </a:spcBef>
              <a:buFontTx/>
              <a:buNone/>
            </a:pPr>
            <a:r>
              <a:rPr lang="en-US" altLang="en-US" sz="1300" b="1" dirty="0">
                <a:solidFill>
                  <a:schemeClr val="accent1"/>
                </a:solidFill>
              </a:rPr>
              <a:t>Memory</a:t>
            </a:r>
          </a:p>
        </p:txBody>
      </p:sp>
      <p:sp>
        <p:nvSpPr>
          <p:cNvPr id="17" name="Text Box 2">
            <a:extLst>
              <a:ext uri="{FF2B5EF4-FFF2-40B4-BE49-F238E27FC236}">
                <a16:creationId xmlns:a16="http://schemas.microsoft.com/office/drawing/2014/main" id="{00A97880-6778-40F3-9B2F-6A9A488CD552}"/>
              </a:ext>
            </a:extLst>
          </p:cNvPr>
          <p:cNvSpPr txBox="1">
            <a:spLocks noChangeArrowheads="1"/>
          </p:cNvSpPr>
          <p:nvPr/>
        </p:nvSpPr>
        <p:spPr bwMode="auto">
          <a:xfrm>
            <a:off x="3572465" y="6439392"/>
            <a:ext cx="282650" cy="229968"/>
          </a:xfrm>
          <a:prstGeom prst="rect">
            <a:avLst/>
          </a:prstGeom>
          <a:noFill/>
          <a:ln>
            <a:noFill/>
          </a:ln>
          <a:extLst/>
        </p:spPr>
        <p:txBody>
          <a:bodyPr wrap="none" lIns="29627" tIns="14812" rIns="29627" bIns="14812">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spcBef>
                <a:spcPct val="0"/>
              </a:spcBef>
              <a:buFontTx/>
              <a:buNone/>
            </a:pPr>
            <a:r>
              <a:rPr lang="en-US" altLang="en-US" sz="1300" b="1" dirty="0">
                <a:solidFill>
                  <a:schemeClr val="accent1"/>
                </a:solidFill>
              </a:rPr>
              <a:t>I/O</a:t>
            </a:r>
          </a:p>
        </p:txBody>
      </p:sp>
      <p:sp>
        <p:nvSpPr>
          <p:cNvPr id="18" name="Text Box 2">
            <a:extLst>
              <a:ext uri="{FF2B5EF4-FFF2-40B4-BE49-F238E27FC236}">
                <a16:creationId xmlns:a16="http://schemas.microsoft.com/office/drawing/2014/main" id="{F87AC58E-158B-4D59-A04C-F809A3B39EFD}"/>
              </a:ext>
            </a:extLst>
          </p:cNvPr>
          <p:cNvSpPr txBox="1">
            <a:spLocks noChangeArrowheads="1"/>
          </p:cNvSpPr>
          <p:nvPr/>
        </p:nvSpPr>
        <p:spPr bwMode="auto">
          <a:xfrm>
            <a:off x="1595555" y="2423332"/>
            <a:ext cx="1800294" cy="4300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9627" tIns="14812" rIns="29627" bIns="14812">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spcBef>
                <a:spcPct val="0"/>
              </a:spcBef>
              <a:buFontTx/>
              <a:buNone/>
            </a:pPr>
            <a:r>
              <a:rPr lang="en-US" altLang="en-US" sz="1300" b="1" dirty="0">
                <a:solidFill>
                  <a:schemeClr val="accent1"/>
                </a:solidFill>
              </a:rPr>
              <a:t>Business &amp; Functional Tags</a:t>
            </a:r>
          </a:p>
        </p:txBody>
      </p:sp>
      <p:sp>
        <p:nvSpPr>
          <p:cNvPr id="19" name="Right Arrow 42">
            <a:extLst>
              <a:ext uri="{FF2B5EF4-FFF2-40B4-BE49-F238E27FC236}">
                <a16:creationId xmlns:a16="http://schemas.microsoft.com/office/drawing/2014/main" id="{60E9698A-FB90-42E7-9F04-12F03AA1EB29}"/>
              </a:ext>
            </a:extLst>
          </p:cNvPr>
          <p:cNvSpPr/>
          <p:nvPr/>
        </p:nvSpPr>
        <p:spPr>
          <a:xfrm rot="14739822">
            <a:off x="5958100" y="4024356"/>
            <a:ext cx="495200" cy="347472"/>
          </a:xfrm>
          <a:prstGeom prst="rightArrow">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355"/>
          </a:p>
        </p:txBody>
      </p:sp>
      <p:sp>
        <p:nvSpPr>
          <p:cNvPr id="20" name="Text Box 2">
            <a:extLst>
              <a:ext uri="{FF2B5EF4-FFF2-40B4-BE49-F238E27FC236}">
                <a16:creationId xmlns:a16="http://schemas.microsoft.com/office/drawing/2014/main" id="{1DC86368-F591-43DB-ABAB-18D3EDBB7634}"/>
              </a:ext>
            </a:extLst>
          </p:cNvPr>
          <p:cNvSpPr txBox="1">
            <a:spLocks noChangeArrowheads="1"/>
          </p:cNvSpPr>
          <p:nvPr/>
        </p:nvSpPr>
        <p:spPr bwMode="auto">
          <a:xfrm>
            <a:off x="5602642" y="4585154"/>
            <a:ext cx="1866166" cy="6587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9627" tIns="14812" rIns="29627" bIns="14812">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spcBef>
                <a:spcPct val="0"/>
              </a:spcBef>
              <a:buFontTx/>
              <a:buNone/>
            </a:pPr>
            <a:r>
              <a:rPr lang="en-US" altLang="en-US" sz="1362" b="1" dirty="0">
                <a:solidFill>
                  <a:schemeClr val="accent1"/>
                </a:solidFill>
              </a:rPr>
              <a:t>Infrastructure </a:t>
            </a:r>
          </a:p>
          <a:p>
            <a:pPr algn="ctr" eaLnBrk="1" hangingPunct="1">
              <a:spcBef>
                <a:spcPct val="0"/>
              </a:spcBef>
              <a:buFontTx/>
              <a:buNone/>
            </a:pPr>
            <a:r>
              <a:rPr lang="en-US" altLang="en-US" sz="1362" b="1" dirty="0">
                <a:solidFill>
                  <a:schemeClr val="accent1"/>
                </a:solidFill>
              </a:rPr>
              <a:t>Characteristics &amp; </a:t>
            </a:r>
          </a:p>
          <a:p>
            <a:pPr algn="ctr" eaLnBrk="1" hangingPunct="1">
              <a:spcBef>
                <a:spcPct val="0"/>
              </a:spcBef>
              <a:buFontTx/>
              <a:buNone/>
            </a:pPr>
            <a:r>
              <a:rPr lang="en-US" altLang="en-US" sz="1362" b="1" dirty="0">
                <a:solidFill>
                  <a:schemeClr val="accent1"/>
                </a:solidFill>
              </a:rPr>
              <a:t>Benchmarks</a:t>
            </a:r>
          </a:p>
        </p:txBody>
      </p:sp>
      <p:sp>
        <p:nvSpPr>
          <p:cNvPr id="21" name="Text Box 2">
            <a:extLst>
              <a:ext uri="{FF2B5EF4-FFF2-40B4-BE49-F238E27FC236}">
                <a16:creationId xmlns:a16="http://schemas.microsoft.com/office/drawing/2014/main" id="{F102C030-1C59-4E21-ABC2-4A73E8486160}"/>
              </a:ext>
            </a:extLst>
          </p:cNvPr>
          <p:cNvSpPr txBox="1">
            <a:spLocks noChangeArrowheads="1"/>
          </p:cNvSpPr>
          <p:nvPr/>
        </p:nvSpPr>
        <p:spPr bwMode="auto">
          <a:xfrm>
            <a:off x="7655140" y="1537206"/>
            <a:ext cx="4057483" cy="23952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9627" tIns="14812" rIns="29627" bIns="14812">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spcBef>
                <a:spcPct val="0"/>
              </a:spcBef>
              <a:buFontTx/>
              <a:buNone/>
            </a:pPr>
            <a:r>
              <a:rPr lang="en-US" altLang="en-US" sz="1362" b="1" dirty="0">
                <a:solidFill>
                  <a:schemeClr val="accent1"/>
                </a:solidFill>
              </a:rPr>
              <a:t>Precise Optimization &amp; Automation</a:t>
            </a:r>
          </a:p>
        </p:txBody>
      </p:sp>
      <p:sp>
        <p:nvSpPr>
          <p:cNvPr id="22" name="Text Box 2">
            <a:extLst>
              <a:ext uri="{FF2B5EF4-FFF2-40B4-BE49-F238E27FC236}">
                <a16:creationId xmlns:a16="http://schemas.microsoft.com/office/drawing/2014/main" id="{AD087BD8-E92B-44BE-8410-EE964C7E0E9D}"/>
              </a:ext>
            </a:extLst>
          </p:cNvPr>
          <p:cNvSpPr txBox="1">
            <a:spLocks noChangeArrowheads="1"/>
          </p:cNvSpPr>
          <p:nvPr/>
        </p:nvSpPr>
        <p:spPr bwMode="auto">
          <a:xfrm>
            <a:off x="3469549" y="4587597"/>
            <a:ext cx="1250014" cy="630078"/>
          </a:xfrm>
          <a:prstGeom prst="rect">
            <a:avLst/>
          </a:prstGeom>
          <a:solidFill>
            <a:schemeClr val="bg1"/>
          </a:solidFill>
          <a:ln>
            <a:noFill/>
          </a:ln>
          <a:extLst/>
        </p:spPr>
        <p:txBody>
          <a:bodyPr wrap="square" lIns="29627" tIns="14812" rIns="29627" bIns="14812">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eaLnBrk="1" hangingPunct="1">
              <a:spcBef>
                <a:spcPct val="0"/>
              </a:spcBef>
              <a:buFontTx/>
              <a:buNone/>
            </a:pPr>
            <a:r>
              <a:rPr lang="en-US" altLang="en-US" sz="1300" b="1" dirty="0">
                <a:solidFill>
                  <a:schemeClr val="accent1"/>
                </a:solidFill>
              </a:rPr>
              <a:t>Application </a:t>
            </a:r>
          </a:p>
          <a:p>
            <a:pPr algn="ctr" eaLnBrk="1" hangingPunct="1">
              <a:spcBef>
                <a:spcPct val="0"/>
              </a:spcBef>
              <a:buFontTx/>
              <a:buNone/>
            </a:pPr>
            <a:r>
              <a:rPr lang="en-US" altLang="en-US" sz="1300" b="1" dirty="0">
                <a:solidFill>
                  <a:schemeClr val="accent1"/>
                </a:solidFill>
              </a:rPr>
              <a:t>Demand</a:t>
            </a:r>
          </a:p>
          <a:p>
            <a:pPr algn="ctr" eaLnBrk="1" hangingPunct="1">
              <a:spcBef>
                <a:spcPct val="0"/>
              </a:spcBef>
              <a:buFontTx/>
              <a:buNone/>
            </a:pPr>
            <a:r>
              <a:rPr lang="en-US" altLang="en-US" sz="1300" b="1" dirty="0">
                <a:solidFill>
                  <a:schemeClr val="accent1"/>
                </a:solidFill>
              </a:rPr>
              <a:t>Patterns</a:t>
            </a:r>
          </a:p>
        </p:txBody>
      </p:sp>
      <p:grpSp>
        <p:nvGrpSpPr>
          <p:cNvPr id="24" name="Group 23">
            <a:extLst>
              <a:ext uri="{FF2B5EF4-FFF2-40B4-BE49-F238E27FC236}">
                <a16:creationId xmlns:a16="http://schemas.microsoft.com/office/drawing/2014/main" id="{4C4653CC-821C-4426-A648-8D3B2D57A5EC}"/>
              </a:ext>
            </a:extLst>
          </p:cNvPr>
          <p:cNvGrpSpPr/>
          <p:nvPr/>
        </p:nvGrpSpPr>
        <p:grpSpPr>
          <a:xfrm>
            <a:off x="7885563" y="1883491"/>
            <a:ext cx="1114307" cy="2423949"/>
            <a:chOff x="7885563" y="1883491"/>
            <a:chExt cx="1114307" cy="2423949"/>
          </a:xfrm>
        </p:grpSpPr>
        <p:sp>
          <p:nvSpPr>
            <p:cNvPr id="25" name="Rectangle 24">
              <a:extLst>
                <a:ext uri="{FF2B5EF4-FFF2-40B4-BE49-F238E27FC236}">
                  <a16:creationId xmlns:a16="http://schemas.microsoft.com/office/drawing/2014/main" id="{D1392F7B-2533-4B75-A952-265511F1A12A}"/>
                </a:ext>
              </a:extLst>
            </p:cNvPr>
            <p:cNvSpPr/>
            <p:nvPr/>
          </p:nvSpPr>
          <p:spPr>
            <a:xfrm>
              <a:off x="8292803" y="2464478"/>
              <a:ext cx="312894" cy="31824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0">
                <a:solidFill>
                  <a:srgbClr val="FFFFFF"/>
                </a:solidFill>
              </a:endParaRPr>
            </a:p>
          </p:txBody>
        </p:sp>
        <p:sp>
          <p:nvSpPr>
            <p:cNvPr id="26" name="Rectangle 25">
              <a:extLst>
                <a:ext uri="{FF2B5EF4-FFF2-40B4-BE49-F238E27FC236}">
                  <a16:creationId xmlns:a16="http://schemas.microsoft.com/office/drawing/2014/main" id="{D799486D-E8F9-48BC-8FB7-7A40B35574D9}"/>
                </a:ext>
              </a:extLst>
            </p:cNvPr>
            <p:cNvSpPr/>
            <p:nvPr/>
          </p:nvSpPr>
          <p:spPr>
            <a:xfrm>
              <a:off x="8251270" y="2972680"/>
              <a:ext cx="412952" cy="424147"/>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0">
                <a:solidFill>
                  <a:srgbClr val="FFFFFF"/>
                </a:solidFill>
              </a:endParaRPr>
            </a:p>
          </p:txBody>
        </p:sp>
        <p:sp>
          <p:nvSpPr>
            <p:cNvPr id="27" name="Rectangle 26">
              <a:extLst>
                <a:ext uri="{FF2B5EF4-FFF2-40B4-BE49-F238E27FC236}">
                  <a16:creationId xmlns:a16="http://schemas.microsoft.com/office/drawing/2014/main" id="{7EBABE5E-C72B-4559-A93C-3D44231A6F4C}"/>
                </a:ext>
              </a:extLst>
            </p:cNvPr>
            <p:cNvSpPr/>
            <p:nvPr/>
          </p:nvSpPr>
          <p:spPr>
            <a:xfrm>
              <a:off x="8164776" y="3588440"/>
              <a:ext cx="585942" cy="58009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50">
                <a:solidFill>
                  <a:srgbClr val="FFFFFF"/>
                </a:solidFill>
              </a:endParaRPr>
            </a:p>
          </p:txBody>
        </p:sp>
        <p:grpSp>
          <p:nvGrpSpPr>
            <p:cNvPr id="28" name="Group 27">
              <a:extLst>
                <a:ext uri="{FF2B5EF4-FFF2-40B4-BE49-F238E27FC236}">
                  <a16:creationId xmlns:a16="http://schemas.microsoft.com/office/drawing/2014/main" id="{4D338B1C-BEF2-464C-AB8D-853D4517C440}"/>
                </a:ext>
              </a:extLst>
            </p:cNvPr>
            <p:cNvGrpSpPr>
              <a:grpSpLocks noChangeAspect="1"/>
            </p:cNvGrpSpPr>
            <p:nvPr/>
          </p:nvGrpSpPr>
          <p:grpSpPr>
            <a:xfrm>
              <a:off x="8226928" y="3997203"/>
              <a:ext cx="458633" cy="114947"/>
              <a:chOff x="4429124" y="4572008"/>
              <a:chExt cx="1143008" cy="285752"/>
            </a:xfrm>
            <a:solidFill>
              <a:srgbClr val="FFC000"/>
            </a:solidFill>
          </p:grpSpPr>
          <p:sp>
            <p:nvSpPr>
              <p:cNvPr id="42" name="Rectangle 41">
                <a:extLst>
                  <a:ext uri="{FF2B5EF4-FFF2-40B4-BE49-F238E27FC236}">
                    <a16:creationId xmlns:a16="http://schemas.microsoft.com/office/drawing/2014/main" id="{7D175C1C-F64D-4736-AF97-722F9FAAB0E7}"/>
                  </a:ext>
                </a:extLst>
              </p:cNvPr>
              <p:cNvSpPr/>
              <p:nvPr/>
            </p:nvSpPr>
            <p:spPr>
              <a:xfrm>
                <a:off x="4429124" y="4572008"/>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sp>
            <p:nvSpPr>
              <p:cNvPr id="43" name="Rectangle 42">
                <a:extLst>
                  <a:ext uri="{FF2B5EF4-FFF2-40B4-BE49-F238E27FC236}">
                    <a16:creationId xmlns:a16="http://schemas.microsoft.com/office/drawing/2014/main" id="{760160D6-8756-499F-BAF4-AA7090256A2B}"/>
                  </a:ext>
                </a:extLst>
              </p:cNvPr>
              <p:cNvSpPr/>
              <p:nvPr/>
            </p:nvSpPr>
            <p:spPr>
              <a:xfrm>
                <a:off x="4714876" y="4572008"/>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sp>
            <p:nvSpPr>
              <p:cNvPr id="44" name="Rectangle 43">
                <a:extLst>
                  <a:ext uri="{FF2B5EF4-FFF2-40B4-BE49-F238E27FC236}">
                    <a16:creationId xmlns:a16="http://schemas.microsoft.com/office/drawing/2014/main" id="{122CF4D9-C345-4A2D-8299-4A5067226724}"/>
                  </a:ext>
                </a:extLst>
              </p:cNvPr>
              <p:cNvSpPr/>
              <p:nvPr/>
            </p:nvSpPr>
            <p:spPr>
              <a:xfrm>
                <a:off x="5000628" y="4572008"/>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sp>
            <p:nvSpPr>
              <p:cNvPr id="45" name="Rectangle 44">
                <a:extLst>
                  <a:ext uri="{FF2B5EF4-FFF2-40B4-BE49-F238E27FC236}">
                    <a16:creationId xmlns:a16="http://schemas.microsoft.com/office/drawing/2014/main" id="{805F9651-3FA2-474F-BC5F-103B6B2A3345}"/>
                  </a:ext>
                </a:extLst>
              </p:cNvPr>
              <p:cNvSpPr/>
              <p:nvPr/>
            </p:nvSpPr>
            <p:spPr>
              <a:xfrm>
                <a:off x="5286380" y="4572008"/>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grpSp>
        <p:grpSp>
          <p:nvGrpSpPr>
            <p:cNvPr id="29" name="Group 28">
              <a:extLst>
                <a:ext uri="{FF2B5EF4-FFF2-40B4-BE49-F238E27FC236}">
                  <a16:creationId xmlns:a16="http://schemas.microsoft.com/office/drawing/2014/main" id="{E42B64DB-7F76-4EEF-9065-B4468FA37891}"/>
                </a:ext>
              </a:extLst>
            </p:cNvPr>
            <p:cNvGrpSpPr>
              <a:grpSpLocks noChangeAspect="1"/>
            </p:cNvGrpSpPr>
            <p:nvPr/>
          </p:nvGrpSpPr>
          <p:grpSpPr>
            <a:xfrm>
              <a:off x="8326280" y="3013123"/>
              <a:ext cx="229315" cy="344832"/>
              <a:chOff x="6357950" y="4143380"/>
              <a:chExt cx="571504" cy="857256"/>
            </a:xfrm>
            <a:solidFill>
              <a:srgbClr val="6ACDFA"/>
            </a:solidFill>
          </p:grpSpPr>
          <p:sp>
            <p:nvSpPr>
              <p:cNvPr id="38" name="Rectangle 37">
                <a:extLst>
                  <a:ext uri="{FF2B5EF4-FFF2-40B4-BE49-F238E27FC236}">
                    <a16:creationId xmlns:a16="http://schemas.microsoft.com/office/drawing/2014/main" id="{DF1D5625-B119-40DE-B10E-A5202990327E}"/>
                  </a:ext>
                </a:extLst>
              </p:cNvPr>
              <p:cNvSpPr/>
              <p:nvPr/>
            </p:nvSpPr>
            <p:spPr>
              <a:xfrm>
                <a:off x="6357950" y="4429132"/>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sp>
            <p:nvSpPr>
              <p:cNvPr id="39" name="Rectangle 38">
                <a:extLst>
                  <a:ext uri="{FF2B5EF4-FFF2-40B4-BE49-F238E27FC236}">
                    <a16:creationId xmlns:a16="http://schemas.microsoft.com/office/drawing/2014/main" id="{FB7A2DE7-CBBB-4EAC-88E8-7A64BA0B15F6}"/>
                  </a:ext>
                </a:extLst>
              </p:cNvPr>
              <p:cNvSpPr/>
              <p:nvPr/>
            </p:nvSpPr>
            <p:spPr>
              <a:xfrm>
                <a:off x="6643702" y="4429132"/>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sp>
            <p:nvSpPr>
              <p:cNvPr id="40" name="Rectangle 39">
                <a:extLst>
                  <a:ext uri="{FF2B5EF4-FFF2-40B4-BE49-F238E27FC236}">
                    <a16:creationId xmlns:a16="http://schemas.microsoft.com/office/drawing/2014/main" id="{731A546D-BE1B-479D-A893-9F64AAFA30CC}"/>
                  </a:ext>
                </a:extLst>
              </p:cNvPr>
              <p:cNvSpPr/>
              <p:nvPr/>
            </p:nvSpPr>
            <p:spPr>
              <a:xfrm>
                <a:off x="6643702" y="4714884"/>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sp>
            <p:nvSpPr>
              <p:cNvPr id="41" name="Rectangle 40">
                <a:extLst>
                  <a:ext uri="{FF2B5EF4-FFF2-40B4-BE49-F238E27FC236}">
                    <a16:creationId xmlns:a16="http://schemas.microsoft.com/office/drawing/2014/main" id="{056805CE-A63F-4F1E-B921-B7FB0DDAC5FE}"/>
                  </a:ext>
                </a:extLst>
              </p:cNvPr>
              <p:cNvSpPr/>
              <p:nvPr/>
            </p:nvSpPr>
            <p:spPr>
              <a:xfrm>
                <a:off x="6357950" y="4143380"/>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grpSp>
        <p:grpSp>
          <p:nvGrpSpPr>
            <p:cNvPr id="30" name="Group 29">
              <a:extLst>
                <a:ext uri="{FF2B5EF4-FFF2-40B4-BE49-F238E27FC236}">
                  <a16:creationId xmlns:a16="http://schemas.microsoft.com/office/drawing/2014/main" id="{7D20603B-8A8F-447F-AE1B-8E859B4A6360}"/>
                </a:ext>
              </a:extLst>
            </p:cNvPr>
            <p:cNvGrpSpPr>
              <a:grpSpLocks noChangeAspect="1"/>
            </p:cNvGrpSpPr>
            <p:nvPr/>
          </p:nvGrpSpPr>
          <p:grpSpPr>
            <a:xfrm>
              <a:off x="8343935" y="2517585"/>
              <a:ext cx="229315" cy="229883"/>
              <a:chOff x="8215338" y="4857760"/>
              <a:chExt cx="571504" cy="571504"/>
            </a:xfrm>
            <a:solidFill>
              <a:srgbClr val="FF0000"/>
            </a:solidFill>
          </p:grpSpPr>
          <p:sp>
            <p:nvSpPr>
              <p:cNvPr id="34" name="Rectangle 33">
                <a:extLst>
                  <a:ext uri="{FF2B5EF4-FFF2-40B4-BE49-F238E27FC236}">
                    <a16:creationId xmlns:a16="http://schemas.microsoft.com/office/drawing/2014/main" id="{DED0325D-9DF2-4A83-BB31-96320D9850AE}"/>
                  </a:ext>
                </a:extLst>
              </p:cNvPr>
              <p:cNvSpPr/>
              <p:nvPr/>
            </p:nvSpPr>
            <p:spPr>
              <a:xfrm>
                <a:off x="8215338" y="5143512"/>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sp>
            <p:nvSpPr>
              <p:cNvPr id="35" name="Rectangle 34">
                <a:extLst>
                  <a:ext uri="{FF2B5EF4-FFF2-40B4-BE49-F238E27FC236}">
                    <a16:creationId xmlns:a16="http://schemas.microsoft.com/office/drawing/2014/main" id="{49146009-57DB-4EDA-A8D9-D837AB4969A2}"/>
                  </a:ext>
                </a:extLst>
              </p:cNvPr>
              <p:cNvSpPr/>
              <p:nvPr/>
            </p:nvSpPr>
            <p:spPr>
              <a:xfrm>
                <a:off x="8501090" y="5143512"/>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sp>
            <p:nvSpPr>
              <p:cNvPr id="36" name="Rectangle 35">
                <a:extLst>
                  <a:ext uri="{FF2B5EF4-FFF2-40B4-BE49-F238E27FC236}">
                    <a16:creationId xmlns:a16="http://schemas.microsoft.com/office/drawing/2014/main" id="{528821B1-CE1D-4170-B970-C68959E5FE01}"/>
                  </a:ext>
                </a:extLst>
              </p:cNvPr>
              <p:cNvSpPr/>
              <p:nvPr/>
            </p:nvSpPr>
            <p:spPr>
              <a:xfrm>
                <a:off x="8215338" y="4857760"/>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sp>
            <p:nvSpPr>
              <p:cNvPr id="37" name="Rectangle 36">
                <a:extLst>
                  <a:ext uri="{FF2B5EF4-FFF2-40B4-BE49-F238E27FC236}">
                    <a16:creationId xmlns:a16="http://schemas.microsoft.com/office/drawing/2014/main" id="{A394852F-D1D9-413C-ABC7-E87ACF62EF49}"/>
                  </a:ext>
                </a:extLst>
              </p:cNvPr>
              <p:cNvSpPr/>
              <p:nvPr/>
            </p:nvSpPr>
            <p:spPr>
              <a:xfrm>
                <a:off x="8501090" y="4857760"/>
                <a:ext cx="285752" cy="285752"/>
              </a:xfrm>
              <a:prstGeom prst="rect">
                <a:avLst/>
              </a:prstGeom>
              <a:grpFill/>
              <a:ln w="3175" cap="flat" cmpd="sng" algn="ctr">
                <a:solidFill>
                  <a:sysClr val="windowText" lastClr="000000"/>
                </a:solidFill>
                <a:prstDash val="solid"/>
              </a:ln>
              <a:effectLst/>
            </p:spPr>
            <p:txBody>
              <a:bodyPr rtlCol="0" anchor="ctr"/>
              <a:lstStyle/>
              <a:p>
                <a:pPr algn="ctr" defTabSz="1182126"/>
                <a:endParaRPr lang="en-CA" sz="2326">
                  <a:solidFill>
                    <a:prstClr val="white"/>
                  </a:solidFill>
                  <a:latin typeface="Calibri"/>
                </a:endParaRPr>
              </a:p>
            </p:txBody>
          </p:sp>
        </p:grpSp>
        <p:sp>
          <p:nvSpPr>
            <p:cNvPr id="31" name="Rectangle 30">
              <a:extLst>
                <a:ext uri="{FF2B5EF4-FFF2-40B4-BE49-F238E27FC236}">
                  <a16:creationId xmlns:a16="http://schemas.microsoft.com/office/drawing/2014/main" id="{E03EF19B-88C6-4FD1-A7F4-D4C11F33C53C}"/>
                </a:ext>
              </a:extLst>
            </p:cNvPr>
            <p:cNvSpPr/>
            <p:nvPr/>
          </p:nvSpPr>
          <p:spPr>
            <a:xfrm>
              <a:off x="7885563" y="1883491"/>
              <a:ext cx="1114307" cy="242394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9F141CD-5A99-4FE1-B21B-AF8865AFD00D}"/>
                </a:ext>
              </a:extLst>
            </p:cNvPr>
            <p:cNvSpPr txBox="1"/>
            <p:nvPr/>
          </p:nvSpPr>
          <p:spPr>
            <a:xfrm>
              <a:off x="8046715" y="2067340"/>
              <a:ext cx="914400" cy="914400"/>
            </a:xfrm>
            <a:prstGeom prst="rect">
              <a:avLst/>
            </a:prstGeom>
          </p:spPr>
          <p:txBody>
            <a:bodyPr vert="horz" wrap="none" lIns="0" tIns="0" rIns="0" bIns="0" rtlCol="0" anchor="t">
              <a:noAutofit/>
            </a:bodyPr>
            <a:lstStyle/>
            <a:p>
              <a:pPr marL="0" indent="0">
                <a:spcBef>
                  <a:spcPts val="1200"/>
                </a:spcBef>
                <a:buNone/>
              </a:pPr>
              <a:endParaRPr lang="en-US" sz="1200" dirty="0"/>
            </a:p>
          </p:txBody>
        </p:sp>
        <p:sp>
          <p:nvSpPr>
            <p:cNvPr id="33" name="TextBox 32">
              <a:extLst>
                <a:ext uri="{FF2B5EF4-FFF2-40B4-BE49-F238E27FC236}">
                  <a16:creationId xmlns:a16="http://schemas.microsoft.com/office/drawing/2014/main" id="{C20D11F7-5D60-4837-98E6-BB18ADDCADF1}"/>
                </a:ext>
              </a:extLst>
            </p:cNvPr>
            <p:cNvSpPr txBox="1"/>
            <p:nvPr/>
          </p:nvSpPr>
          <p:spPr>
            <a:xfrm>
              <a:off x="7994235" y="1993150"/>
              <a:ext cx="914400" cy="237150"/>
            </a:xfrm>
            <a:prstGeom prst="rect">
              <a:avLst/>
            </a:prstGeom>
          </p:spPr>
          <p:txBody>
            <a:bodyPr vert="horz" wrap="square" lIns="0" tIns="0" rIns="0" bIns="0" rtlCol="0" anchor="t">
              <a:noAutofit/>
            </a:bodyPr>
            <a:lstStyle/>
            <a:p>
              <a:pPr marL="0" indent="0" algn="ctr">
                <a:spcBef>
                  <a:spcPts val="1200"/>
                </a:spcBef>
                <a:buNone/>
              </a:pPr>
              <a:r>
                <a:rPr lang="en-US" sz="1200" b="1" dirty="0">
                  <a:solidFill>
                    <a:schemeClr val="accent1"/>
                  </a:solidFill>
                </a:rPr>
                <a:t>Right Sized Cloud</a:t>
              </a:r>
            </a:p>
          </p:txBody>
        </p:sp>
      </p:grpSp>
      <p:grpSp>
        <p:nvGrpSpPr>
          <p:cNvPr id="46" name="Group 45">
            <a:extLst>
              <a:ext uri="{FF2B5EF4-FFF2-40B4-BE49-F238E27FC236}">
                <a16:creationId xmlns:a16="http://schemas.microsoft.com/office/drawing/2014/main" id="{EC5E47BE-E13F-40C5-890D-336492F5BFCA}"/>
              </a:ext>
            </a:extLst>
          </p:cNvPr>
          <p:cNvGrpSpPr/>
          <p:nvPr/>
        </p:nvGrpSpPr>
        <p:grpSpPr>
          <a:xfrm>
            <a:off x="9192344" y="1887210"/>
            <a:ext cx="1098689" cy="2423949"/>
            <a:chOff x="9192344" y="1887210"/>
            <a:chExt cx="1098689" cy="2423949"/>
          </a:xfrm>
        </p:grpSpPr>
        <p:grpSp>
          <p:nvGrpSpPr>
            <p:cNvPr id="47" name="Group 46">
              <a:extLst>
                <a:ext uri="{FF2B5EF4-FFF2-40B4-BE49-F238E27FC236}">
                  <a16:creationId xmlns:a16="http://schemas.microsoft.com/office/drawing/2014/main" id="{110662CC-D4EB-4781-9F7B-CC0D4675290B}"/>
                </a:ext>
              </a:extLst>
            </p:cNvPr>
            <p:cNvGrpSpPr/>
            <p:nvPr/>
          </p:nvGrpSpPr>
          <p:grpSpPr>
            <a:xfrm>
              <a:off x="9366392" y="2488401"/>
              <a:ext cx="751300" cy="1694062"/>
              <a:chOff x="8799690" y="3377766"/>
              <a:chExt cx="809390" cy="1885575"/>
            </a:xfrm>
          </p:grpSpPr>
          <p:grpSp>
            <p:nvGrpSpPr>
              <p:cNvPr id="50" name="Group 3">
                <a:extLst>
                  <a:ext uri="{FF2B5EF4-FFF2-40B4-BE49-F238E27FC236}">
                    <a16:creationId xmlns:a16="http://schemas.microsoft.com/office/drawing/2014/main" id="{2C54D75D-73EC-4E69-B987-8FAD38D987CF}"/>
                  </a:ext>
                </a:extLst>
              </p:cNvPr>
              <p:cNvGrpSpPr/>
              <p:nvPr/>
            </p:nvGrpSpPr>
            <p:grpSpPr>
              <a:xfrm>
                <a:off x="8799690" y="3377766"/>
                <a:ext cx="808102" cy="1885572"/>
                <a:chOff x="1142976" y="1643050"/>
                <a:chExt cx="1714512" cy="4000528"/>
              </a:xfrm>
              <a:solidFill>
                <a:schemeClr val="bg1"/>
              </a:solidFill>
            </p:grpSpPr>
            <p:sp>
              <p:nvSpPr>
                <p:cNvPr id="116" name="Rectangle 115">
                  <a:extLst>
                    <a:ext uri="{FF2B5EF4-FFF2-40B4-BE49-F238E27FC236}">
                      <a16:creationId xmlns:a16="http://schemas.microsoft.com/office/drawing/2014/main" id="{69F5409B-DA3E-46AB-92E3-F8A4472B5CEE}"/>
                    </a:ext>
                  </a:extLst>
                </p:cNvPr>
                <p:cNvSpPr/>
                <p:nvPr/>
              </p:nvSpPr>
              <p:spPr>
                <a:xfrm>
                  <a:off x="1142976" y="1643050"/>
                  <a:ext cx="1714512" cy="4000528"/>
                </a:xfrm>
                <a:prstGeom prst="rect">
                  <a:avLst/>
                </a:prstGeom>
                <a:grp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CA" sz="286" i="1" dirty="0">
                    <a:solidFill>
                      <a:srgbClr val="000000"/>
                    </a:solidFill>
                  </a:endParaRPr>
                </a:p>
              </p:txBody>
            </p:sp>
            <p:cxnSp>
              <p:nvCxnSpPr>
                <p:cNvPr id="117" name="Straight Connector 116">
                  <a:extLst>
                    <a:ext uri="{FF2B5EF4-FFF2-40B4-BE49-F238E27FC236}">
                      <a16:creationId xmlns:a16="http://schemas.microsoft.com/office/drawing/2014/main" id="{7B645290-197A-4F46-9B07-AAE950AA7746}"/>
                    </a:ext>
                  </a:extLst>
                </p:cNvPr>
                <p:cNvCxnSpPr/>
                <p:nvPr/>
              </p:nvCxnSpPr>
              <p:spPr>
                <a:xfrm rot="5400000">
                  <a:off x="571472" y="3643314"/>
                  <a:ext cx="4000528"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88E98F5-AE4C-40C8-B7DC-ADC9940388AB}"/>
                    </a:ext>
                  </a:extLst>
                </p:cNvPr>
                <p:cNvCxnSpPr/>
                <p:nvPr/>
              </p:nvCxnSpPr>
              <p:spPr>
                <a:xfrm rot="5400000">
                  <a:off x="285720" y="3643314"/>
                  <a:ext cx="4000528"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1A87155-E49D-4640-9ACC-D5E4B6FCB276}"/>
                    </a:ext>
                  </a:extLst>
                </p:cNvPr>
                <p:cNvCxnSpPr/>
                <p:nvPr/>
              </p:nvCxnSpPr>
              <p:spPr>
                <a:xfrm rot="5400000">
                  <a:off x="-33" y="3643314"/>
                  <a:ext cx="4000528"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792153F-D18D-45E0-94BC-8712D02B98C6}"/>
                    </a:ext>
                  </a:extLst>
                </p:cNvPr>
                <p:cNvCxnSpPr/>
                <p:nvPr/>
              </p:nvCxnSpPr>
              <p:spPr>
                <a:xfrm rot="5400000">
                  <a:off x="-285784" y="3643314"/>
                  <a:ext cx="4000528"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DF8F087-3F90-4437-8897-EDA495C7C86F}"/>
                    </a:ext>
                  </a:extLst>
                </p:cNvPr>
                <p:cNvCxnSpPr/>
                <p:nvPr/>
              </p:nvCxnSpPr>
              <p:spPr>
                <a:xfrm rot="5400000">
                  <a:off x="-571536" y="3643314"/>
                  <a:ext cx="4000528"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C65E612-C7DC-4C7E-A6A3-C1A52D2B0A5B}"/>
                    </a:ext>
                  </a:extLst>
                </p:cNvPr>
                <p:cNvCxnSpPr/>
                <p:nvPr/>
              </p:nvCxnSpPr>
              <p:spPr>
                <a:xfrm>
                  <a:off x="1142976" y="1928802"/>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B183480-3F52-455C-8011-4F27E9433676}"/>
                    </a:ext>
                  </a:extLst>
                </p:cNvPr>
                <p:cNvCxnSpPr/>
                <p:nvPr/>
              </p:nvCxnSpPr>
              <p:spPr>
                <a:xfrm>
                  <a:off x="1142976" y="2214554"/>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067F292-F518-4C59-A414-1D8DD8C7320A}"/>
                    </a:ext>
                  </a:extLst>
                </p:cNvPr>
                <p:cNvCxnSpPr/>
                <p:nvPr/>
              </p:nvCxnSpPr>
              <p:spPr>
                <a:xfrm>
                  <a:off x="1142976" y="2500306"/>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7762446-CFED-487F-8B16-048CC1688AD4}"/>
                    </a:ext>
                  </a:extLst>
                </p:cNvPr>
                <p:cNvCxnSpPr/>
                <p:nvPr/>
              </p:nvCxnSpPr>
              <p:spPr>
                <a:xfrm>
                  <a:off x="1142976" y="2786058"/>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D9E276C-60C7-49E9-BA7C-8804F7163199}"/>
                    </a:ext>
                  </a:extLst>
                </p:cNvPr>
                <p:cNvCxnSpPr/>
                <p:nvPr/>
              </p:nvCxnSpPr>
              <p:spPr>
                <a:xfrm>
                  <a:off x="1142976" y="3071810"/>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B8E83CB-E3CE-45E4-9546-CEC290A1F48E}"/>
                    </a:ext>
                  </a:extLst>
                </p:cNvPr>
                <p:cNvCxnSpPr/>
                <p:nvPr/>
              </p:nvCxnSpPr>
              <p:spPr>
                <a:xfrm>
                  <a:off x="1142976" y="3357562"/>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AB125FF-57F4-41E2-B717-8D5138D2FB05}"/>
                    </a:ext>
                  </a:extLst>
                </p:cNvPr>
                <p:cNvCxnSpPr/>
                <p:nvPr/>
              </p:nvCxnSpPr>
              <p:spPr>
                <a:xfrm>
                  <a:off x="1142976" y="3643314"/>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D830748-371D-43B5-AC96-B01423B20590}"/>
                    </a:ext>
                  </a:extLst>
                </p:cNvPr>
                <p:cNvCxnSpPr/>
                <p:nvPr/>
              </p:nvCxnSpPr>
              <p:spPr>
                <a:xfrm>
                  <a:off x="1142976" y="3929066"/>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072C351-8C7E-45FC-ABFB-7384240FFC1E}"/>
                    </a:ext>
                  </a:extLst>
                </p:cNvPr>
                <p:cNvCxnSpPr/>
                <p:nvPr/>
              </p:nvCxnSpPr>
              <p:spPr>
                <a:xfrm>
                  <a:off x="1142976" y="4214818"/>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2B0C9EE-9357-4B2C-A3DB-04365E22975B}"/>
                    </a:ext>
                  </a:extLst>
                </p:cNvPr>
                <p:cNvCxnSpPr/>
                <p:nvPr/>
              </p:nvCxnSpPr>
              <p:spPr>
                <a:xfrm>
                  <a:off x="1142976" y="4500570"/>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5E402F8-C269-48F9-9ECD-BCAE3E8FFF12}"/>
                    </a:ext>
                  </a:extLst>
                </p:cNvPr>
                <p:cNvCxnSpPr/>
                <p:nvPr/>
              </p:nvCxnSpPr>
              <p:spPr>
                <a:xfrm>
                  <a:off x="1142976" y="4786322"/>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7927EBC-B241-4DDB-9172-F1EE70A5853F}"/>
                    </a:ext>
                  </a:extLst>
                </p:cNvPr>
                <p:cNvCxnSpPr/>
                <p:nvPr/>
              </p:nvCxnSpPr>
              <p:spPr>
                <a:xfrm>
                  <a:off x="1142976" y="5072074"/>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C625A31-7BD0-4037-8F9C-191002C9E303}"/>
                    </a:ext>
                  </a:extLst>
                </p:cNvPr>
                <p:cNvCxnSpPr/>
                <p:nvPr/>
              </p:nvCxnSpPr>
              <p:spPr>
                <a:xfrm>
                  <a:off x="1142976" y="5357826"/>
                  <a:ext cx="1714512" cy="0"/>
                </a:xfrm>
                <a:prstGeom prst="line">
                  <a:avLst/>
                </a:prstGeom>
                <a:grpFill/>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102">
                <a:extLst>
                  <a:ext uri="{FF2B5EF4-FFF2-40B4-BE49-F238E27FC236}">
                    <a16:creationId xmlns:a16="http://schemas.microsoft.com/office/drawing/2014/main" id="{59B69813-5BCB-447C-A59E-59808BBED695}"/>
                  </a:ext>
                </a:extLst>
              </p:cNvPr>
              <p:cNvGrpSpPr/>
              <p:nvPr/>
            </p:nvGrpSpPr>
            <p:grpSpPr>
              <a:xfrm>
                <a:off x="9070345" y="4320554"/>
                <a:ext cx="269367" cy="404051"/>
                <a:chOff x="6786578" y="4929198"/>
                <a:chExt cx="571504" cy="857256"/>
              </a:xfrm>
            </p:grpSpPr>
            <p:sp>
              <p:nvSpPr>
                <p:cNvPr id="112" name="Rectangle 111">
                  <a:extLst>
                    <a:ext uri="{FF2B5EF4-FFF2-40B4-BE49-F238E27FC236}">
                      <a16:creationId xmlns:a16="http://schemas.microsoft.com/office/drawing/2014/main" id="{218CBA2C-B626-4EDF-AFA6-4E2A9CD0D6C2}"/>
                    </a:ext>
                  </a:extLst>
                </p:cNvPr>
                <p:cNvSpPr/>
                <p:nvPr/>
              </p:nvSpPr>
              <p:spPr>
                <a:xfrm>
                  <a:off x="6786578" y="5214950"/>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13" name="Rectangle 112">
                  <a:extLst>
                    <a:ext uri="{FF2B5EF4-FFF2-40B4-BE49-F238E27FC236}">
                      <a16:creationId xmlns:a16="http://schemas.microsoft.com/office/drawing/2014/main" id="{283782E2-16BA-4DB4-A7B7-F9994B4CEA5A}"/>
                    </a:ext>
                  </a:extLst>
                </p:cNvPr>
                <p:cNvSpPr/>
                <p:nvPr/>
              </p:nvSpPr>
              <p:spPr>
                <a:xfrm>
                  <a:off x="7072330" y="5214950"/>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14" name="Rectangle 113">
                  <a:extLst>
                    <a:ext uri="{FF2B5EF4-FFF2-40B4-BE49-F238E27FC236}">
                      <a16:creationId xmlns:a16="http://schemas.microsoft.com/office/drawing/2014/main" id="{D84F202E-5598-4E91-A6BF-26DE002371ED}"/>
                    </a:ext>
                  </a:extLst>
                </p:cNvPr>
                <p:cNvSpPr/>
                <p:nvPr/>
              </p:nvSpPr>
              <p:spPr>
                <a:xfrm>
                  <a:off x="6786578" y="5500702"/>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15" name="Rectangle 114">
                  <a:extLst>
                    <a:ext uri="{FF2B5EF4-FFF2-40B4-BE49-F238E27FC236}">
                      <a16:creationId xmlns:a16="http://schemas.microsoft.com/office/drawing/2014/main" id="{5BA9FE56-F092-4495-BC89-DAB945D0D507}"/>
                    </a:ext>
                  </a:extLst>
                </p:cNvPr>
                <p:cNvSpPr/>
                <p:nvPr/>
              </p:nvSpPr>
              <p:spPr>
                <a:xfrm>
                  <a:off x="7072330" y="4929198"/>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52" name="Group 62">
                <a:extLst>
                  <a:ext uri="{FF2B5EF4-FFF2-40B4-BE49-F238E27FC236}">
                    <a16:creationId xmlns:a16="http://schemas.microsoft.com/office/drawing/2014/main" id="{0C543C80-A20E-4AE6-8689-E87FA9D061BC}"/>
                  </a:ext>
                </a:extLst>
              </p:cNvPr>
              <p:cNvGrpSpPr/>
              <p:nvPr/>
            </p:nvGrpSpPr>
            <p:grpSpPr>
              <a:xfrm rot="16200000">
                <a:off x="8598954" y="4791949"/>
                <a:ext cx="538736" cy="134683"/>
                <a:chOff x="4429124" y="4572008"/>
                <a:chExt cx="1143008" cy="285752"/>
              </a:xfrm>
              <a:solidFill>
                <a:srgbClr val="FFC000"/>
              </a:solidFill>
            </p:grpSpPr>
            <p:sp>
              <p:nvSpPr>
                <p:cNvPr id="108" name="Rectangle 107">
                  <a:extLst>
                    <a:ext uri="{FF2B5EF4-FFF2-40B4-BE49-F238E27FC236}">
                      <a16:creationId xmlns:a16="http://schemas.microsoft.com/office/drawing/2014/main" id="{6A5E4B28-18BB-485E-9C63-01828E3C9B21}"/>
                    </a:ext>
                  </a:extLst>
                </p:cNvPr>
                <p:cNvSpPr/>
                <p:nvPr/>
              </p:nvSpPr>
              <p:spPr>
                <a:xfrm>
                  <a:off x="4429124"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09" name="Rectangle 108">
                  <a:extLst>
                    <a:ext uri="{FF2B5EF4-FFF2-40B4-BE49-F238E27FC236}">
                      <a16:creationId xmlns:a16="http://schemas.microsoft.com/office/drawing/2014/main" id="{2EC3FC56-37DD-461E-BDA3-FD75D1F2587A}"/>
                    </a:ext>
                  </a:extLst>
                </p:cNvPr>
                <p:cNvSpPr/>
                <p:nvPr/>
              </p:nvSpPr>
              <p:spPr>
                <a:xfrm>
                  <a:off x="4714876"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10" name="Rectangle 109">
                  <a:extLst>
                    <a:ext uri="{FF2B5EF4-FFF2-40B4-BE49-F238E27FC236}">
                      <a16:creationId xmlns:a16="http://schemas.microsoft.com/office/drawing/2014/main" id="{443A8452-F058-4CFA-BBFB-2638104F3016}"/>
                    </a:ext>
                  </a:extLst>
                </p:cNvPr>
                <p:cNvSpPr/>
                <p:nvPr/>
              </p:nvSpPr>
              <p:spPr>
                <a:xfrm>
                  <a:off x="5000628"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11" name="Rectangle 110">
                  <a:extLst>
                    <a:ext uri="{FF2B5EF4-FFF2-40B4-BE49-F238E27FC236}">
                      <a16:creationId xmlns:a16="http://schemas.microsoft.com/office/drawing/2014/main" id="{78B50335-0D42-4462-B578-01902466AAAA}"/>
                    </a:ext>
                  </a:extLst>
                </p:cNvPr>
                <p:cNvSpPr/>
                <p:nvPr/>
              </p:nvSpPr>
              <p:spPr>
                <a:xfrm>
                  <a:off x="5286380"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53" name="Group 67">
                <a:extLst>
                  <a:ext uri="{FF2B5EF4-FFF2-40B4-BE49-F238E27FC236}">
                    <a16:creationId xmlns:a16="http://schemas.microsoft.com/office/drawing/2014/main" id="{722CFAC4-6984-4AC3-940D-B4E6C3212890}"/>
                  </a:ext>
                </a:extLst>
              </p:cNvPr>
              <p:cNvGrpSpPr/>
              <p:nvPr/>
            </p:nvGrpSpPr>
            <p:grpSpPr>
              <a:xfrm>
                <a:off x="8800979" y="4859290"/>
                <a:ext cx="269367" cy="404051"/>
                <a:chOff x="5500694" y="4857760"/>
                <a:chExt cx="571504" cy="857256"/>
              </a:xfrm>
              <a:solidFill>
                <a:srgbClr val="0070C0"/>
              </a:solidFill>
            </p:grpSpPr>
            <p:sp>
              <p:nvSpPr>
                <p:cNvPr id="104" name="Rectangle 103">
                  <a:extLst>
                    <a:ext uri="{FF2B5EF4-FFF2-40B4-BE49-F238E27FC236}">
                      <a16:creationId xmlns:a16="http://schemas.microsoft.com/office/drawing/2014/main" id="{4F6F74F0-8482-45CC-A346-D6A9E5202D99}"/>
                    </a:ext>
                  </a:extLst>
                </p:cNvPr>
                <p:cNvSpPr/>
                <p:nvPr/>
              </p:nvSpPr>
              <p:spPr>
                <a:xfrm>
                  <a:off x="5500694" y="542926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05" name="Rectangle 104">
                  <a:extLst>
                    <a:ext uri="{FF2B5EF4-FFF2-40B4-BE49-F238E27FC236}">
                      <a16:creationId xmlns:a16="http://schemas.microsoft.com/office/drawing/2014/main" id="{92AC1217-84D9-4922-B72D-3111A602CB1E}"/>
                    </a:ext>
                  </a:extLst>
                </p:cNvPr>
                <p:cNvSpPr/>
                <p:nvPr/>
              </p:nvSpPr>
              <p:spPr>
                <a:xfrm>
                  <a:off x="5786446" y="542926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06" name="Rectangle 105">
                  <a:extLst>
                    <a:ext uri="{FF2B5EF4-FFF2-40B4-BE49-F238E27FC236}">
                      <a16:creationId xmlns:a16="http://schemas.microsoft.com/office/drawing/2014/main" id="{07365B43-48DC-4213-8671-C81DE79630E4}"/>
                    </a:ext>
                  </a:extLst>
                </p:cNvPr>
                <p:cNvSpPr/>
                <p:nvPr/>
              </p:nvSpPr>
              <p:spPr>
                <a:xfrm>
                  <a:off x="5786446"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07" name="Rectangle 106">
                  <a:extLst>
                    <a:ext uri="{FF2B5EF4-FFF2-40B4-BE49-F238E27FC236}">
                      <a16:creationId xmlns:a16="http://schemas.microsoft.com/office/drawing/2014/main" id="{10AC5BE3-6FD1-430D-BFF4-7A8DFBA5D470}"/>
                    </a:ext>
                  </a:extLst>
                </p:cNvPr>
                <p:cNvSpPr/>
                <p:nvPr/>
              </p:nvSpPr>
              <p:spPr>
                <a:xfrm>
                  <a:off x="5786446"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54" name="Group 72">
                <a:extLst>
                  <a:ext uri="{FF2B5EF4-FFF2-40B4-BE49-F238E27FC236}">
                    <a16:creationId xmlns:a16="http://schemas.microsoft.com/office/drawing/2014/main" id="{ADD270E1-A5FB-401C-AFBA-5499DD9ECC2D}"/>
                  </a:ext>
                </a:extLst>
              </p:cNvPr>
              <p:cNvGrpSpPr/>
              <p:nvPr/>
            </p:nvGrpSpPr>
            <p:grpSpPr>
              <a:xfrm>
                <a:off x="9070345" y="4589922"/>
                <a:ext cx="269367" cy="404051"/>
                <a:chOff x="6786578" y="4929198"/>
                <a:chExt cx="571504" cy="857256"/>
              </a:xfrm>
            </p:grpSpPr>
            <p:sp>
              <p:nvSpPr>
                <p:cNvPr id="100" name="Rectangle 99">
                  <a:extLst>
                    <a:ext uri="{FF2B5EF4-FFF2-40B4-BE49-F238E27FC236}">
                      <a16:creationId xmlns:a16="http://schemas.microsoft.com/office/drawing/2014/main" id="{0E954CDA-E705-461A-8FD2-9C3F2750F22C}"/>
                    </a:ext>
                  </a:extLst>
                </p:cNvPr>
                <p:cNvSpPr/>
                <p:nvPr/>
              </p:nvSpPr>
              <p:spPr>
                <a:xfrm>
                  <a:off x="6786578" y="5214950"/>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01" name="Rectangle 100">
                  <a:extLst>
                    <a:ext uri="{FF2B5EF4-FFF2-40B4-BE49-F238E27FC236}">
                      <a16:creationId xmlns:a16="http://schemas.microsoft.com/office/drawing/2014/main" id="{31989253-AD20-4EA7-849A-82879BC301D1}"/>
                    </a:ext>
                  </a:extLst>
                </p:cNvPr>
                <p:cNvSpPr/>
                <p:nvPr/>
              </p:nvSpPr>
              <p:spPr>
                <a:xfrm>
                  <a:off x="7072330" y="5214950"/>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02" name="Rectangle 101">
                  <a:extLst>
                    <a:ext uri="{FF2B5EF4-FFF2-40B4-BE49-F238E27FC236}">
                      <a16:creationId xmlns:a16="http://schemas.microsoft.com/office/drawing/2014/main" id="{EEB829F5-7D12-4CE8-AB11-294F1AC312C5}"/>
                    </a:ext>
                  </a:extLst>
                </p:cNvPr>
                <p:cNvSpPr/>
                <p:nvPr/>
              </p:nvSpPr>
              <p:spPr>
                <a:xfrm>
                  <a:off x="6786578" y="5500702"/>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03" name="Rectangle 102">
                  <a:extLst>
                    <a:ext uri="{FF2B5EF4-FFF2-40B4-BE49-F238E27FC236}">
                      <a16:creationId xmlns:a16="http://schemas.microsoft.com/office/drawing/2014/main" id="{A2DC3254-7CF7-406C-AB10-C8ABEC8561DA}"/>
                    </a:ext>
                  </a:extLst>
                </p:cNvPr>
                <p:cNvSpPr/>
                <p:nvPr/>
              </p:nvSpPr>
              <p:spPr>
                <a:xfrm>
                  <a:off x="7072330" y="4929198"/>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55" name="Group 77">
                <a:extLst>
                  <a:ext uri="{FF2B5EF4-FFF2-40B4-BE49-F238E27FC236}">
                    <a16:creationId xmlns:a16="http://schemas.microsoft.com/office/drawing/2014/main" id="{D165B8FE-04D0-47C3-8206-FD8650D95EDF}"/>
                  </a:ext>
                </a:extLst>
              </p:cNvPr>
              <p:cNvGrpSpPr/>
              <p:nvPr/>
            </p:nvGrpSpPr>
            <p:grpSpPr>
              <a:xfrm rot="5400000">
                <a:off x="9272371" y="4657265"/>
                <a:ext cx="269367" cy="404050"/>
                <a:chOff x="7572396" y="4714884"/>
                <a:chExt cx="571504" cy="857256"/>
              </a:xfrm>
              <a:solidFill>
                <a:srgbClr val="FFFF00"/>
              </a:solidFill>
            </p:grpSpPr>
            <p:sp>
              <p:nvSpPr>
                <p:cNvPr id="96" name="Rectangle 95">
                  <a:extLst>
                    <a:ext uri="{FF2B5EF4-FFF2-40B4-BE49-F238E27FC236}">
                      <a16:creationId xmlns:a16="http://schemas.microsoft.com/office/drawing/2014/main" id="{8E44E3E1-5BAD-4356-A0A3-254F65523F58}"/>
                    </a:ext>
                  </a:extLst>
                </p:cNvPr>
                <p:cNvSpPr/>
                <p:nvPr/>
              </p:nvSpPr>
              <p:spPr>
                <a:xfrm>
                  <a:off x="7572396" y="5000636"/>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97" name="Rectangle 96">
                  <a:extLst>
                    <a:ext uri="{FF2B5EF4-FFF2-40B4-BE49-F238E27FC236}">
                      <a16:creationId xmlns:a16="http://schemas.microsoft.com/office/drawing/2014/main" id="{A95D1847-1C8F-4AB7-9E6C-953C21822994}"/>
                    </a:ext>
                  </a:extLst>
                </p:cNvPr>
                <p:cNvSpPr/>
                <p:nvPr/>
              </p:nvSpPr>
              <p:spPr>
                <a:xfrm>
                  <a:off x="7858148" y="5000636"/>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98" name="Rectangle 97">
                  <a:extLst>
                    <a:ext uri="{FF2B5EF4-FFF2-40B4-BE49-F238E27FC236}">
                      <a16:creationId xmlns:a16="http://schemas.microsoft.com/office/drawing/2014/main" id="{ED645243-EFC4-4C98-9A19-BB1762CFC940}"/>
                    </a:ext>
                  </a:extLst>
                </p:cNvPr>
                <p:cNvSpPr/>
                <p:nvPr/>
              </p:nvSpPr>
              <p:spPr>
                <a:xfrm>
                  <a:off x="7858148" y="528638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99" name="Rectangle 98">
                  <a:extLst>
                    <a:ext uri="{FF2B5EF4-FFF2-40B4-BE49-F238E27FC236}">
                      <a16:creationId xmlns:a16="http://schemas.microsoft.com/office/drawing/2014/main" id="{1E36E541-12E9-4E34-952E-7C9EF76445B0}"/>
                    </a:ext>
                  </a:extLst>
                </p:cNvPr>
                <p:cNvSpPr/>
                <p:nvPr/>
              </p:nvSpPr>
              <p:spPr>
                <a:xfrm>
                  <a:off x="7858148" y="471488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56" name="Group 82">
                <a:extLst>
                  <a:ext uri="{FF2B5EF4-FFF2-40B4-BE49-F238E27FC236}">
                    <a16:creationId xmlns:a16="http://schemas.microsoft.com/office/drawing/2014/main" id="{D38DF87C-5822-4637-BFB1-FC5847A001E4}"/>
                  </a:ext>
                </a:extLst>
              </p:cNvPr>
              <p:cNvGrpSpPr/>
              <p:nvPr/>
            </p:nvGrpSpPr>
            <p:grpSpPr>
              <a:xfrm>
                <a:off x="9339712" y="4455238"/>
                <a:ext cx="269367" cy="404051"/>
                <a:chOff x="6357950" y="4143380"/>
                <a:chExt cx="571504" cy="857256"/>
              </a:xfrm>
              <a:solidFill>
                <a:srgbClr val="6ACDFA"/>
              </a:solidFill>
            </p:grpSpPr>
            <p:sp>
              <p:nvSpPr>
                <p:cNvPr id="92" name="Rectangle 91">
                  <a:extLst>
                    <a:ext uri="{FF2B5EF4-FFF2-40B4-BE49-F238E27FC236}">
                      <a16:creationId xmlns:a16="http://schemas.microsoft.com/office/drawing/2014/main" id="{30783DCB-46C2-42F4-851B-B255B151AF30}"/>
                    </a:ext>
                  </a:extLst>
                </p:cNvPr>
                <p:cNvSpPr/>
                <p:nvPr/>
              </p:nvSpPr>
              <p:spPr>
                <a:xfrm>
                  <a:off x="6357950" y="442913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93" name="Rectangle 92">
                  <a:extLst>
                    <a:ext uri="{FF2B5EF4-FFF2-40B4-BE49-F238E27FC236}">
                      <a16:creationId xmlns:a16="http://schemas.microsoft.com/office/drawing/2014/main" id="{189A774F-64AA-448F-947B-9E6C8BA332FD}"/>
                    </a:ext>
                  </a:extLst>
                </p:cNvPr>
                <p:cNvSpPr/>
                <p:nvPr/>
              </p:nvSpPr>
              <p:spPr>
                <a:xfrm>
                  <a:off x="6643702" y="442913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94" name="Rectangle 93">
                  <a:extLst>
                    <a:ext uri="{FF2B5EF4-FFF2-40B4-BE49-F238E27FC236}">
                      <a16:creationId xmlns:a16="http://schemas.microsoft.com/office/drawing/2014/main" id="{7DB7C26E-DC41-47A5-A6D0-12DB739CB955}"/>
                    </a:ext>
                  </a:extLst>
                </p:cNvPr>
                <p:cNvSpPr/>
                <p:nvPr/>
              </p:nvSpPr>
              <p:spPr>
                <a:xfrm>
                  <a:off x="6643702" y="471488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95" name="Rectangle 94">
                  <a:extLst>
                    <a:ext uri="{FF2B5EF4-FFF2-40B4-BE49-F238E27FC236}">
                      <a16:creationId xmlns:a16="http://schemas.microsoft.com/office/drawing/2014/main" id="{50164410-9B18-42C1-A08E-A86F3B20CDCE}"/>
                    </a:ext>
                  </a:extLst>
                </p:cNvPr>
                <p:cNvSpPr/>
                <p:nvPr/>
              </p:nvSpPr>
              <p:spPr>
                <a:xfrm>
                  <a:off x="6357950" y="414338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57" name="Group 92">
                <a:extLst>
                  <a:ext uri="{FF2B5EF4-FFF2-40B4-BE49-F238E27FC236}">
                    <a16:creationId xmlns:a16="http://schemas.microsoft.com/office/drawing/2014/main" id="{5DC7C341-29F9-4733-8C2C-E7CC0C6E2D4E}"/>
                  </a:ext>
                </a:extLst>
              </p:cNvPr>
              <p:cNvGrpSpPr/>
              <p:nvPr/>
            </p:nvGrpSpPr>
            <p:grpSpPr>
              <a:xfrm rot="16200000">
                <a:off x="8733637" y="4522579"/>
                <a:ext cx="538736" cy="134683"/>
                <a:chOff x="4429124" y="4572008"/>
                <a:chExt cx="1143008" cy="285752"/>
              </a:xfrm>
              <a:solidFill>
                <a:srgbClr val="FFC000"/>
              </a:solidFill>
            </p:grpSpPr>
            <p:sp>
              <p:nvSpPr>
                <p:cNvPr id="88" name="Rectangle 87">
                  <a:extLst>
                    <a:ext uri="{FF2B5EF4-FFF2-40B4-BE49-F238E27FC236}">
                      <a16:creationId xmlns:a16="http://schemas.microsoft.com/office/drawing/2014/main" id="{F2004A58-16BF-4B5D-8740-F4F302FBD26A}"/>
                    </a:ext>
                  </a:extLst>
                </p:cNvPr>
                <p:cNvSpPr/>
                <p:nvPr/>
              </p:nvSpPr>
              <p:spPr>
                <a:xfrm>
                  <a:off x="4429124"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89" name="Rectangle 88">
                  <a:extLst>
                    <a:ext uri="{FF2B5EF4-FFF2-40B4-BE49-F238E27FC236}">
                      <a16:creationId xmlns:a16="http://schemas.microsoft.com/office/drawing/2014/main" id="{4A08530E-B8C3-4579-9031-A70478ADE676}"/>
                    </a:ext>
                  </a:extLst>
                </p:cNvPr>
                <p:cNvSpPr/>
                <p:nvPr/>
              </p:nvSpPr>
              <p:spPr>
                <a:xfrm>
                  <a:off x="4714876"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90" name="Rectangle 89">
                  <a:extLst>
                    <a:ext uri="{FF2B5EF4-FFF2-40B4-BE49-F238E27FC236}">
                      <a16:creationId xmlns:a16="http://schemas.microsoft.com/office/drawing/2014/main" id="{93C746ED-1661-4AED-B0F1-5559ED71E1B3}"/>
                    </a:ext>
                  </a:extLst>
                </p:cNvPr>
                <p:cNvSpPr/>
                <p:nvPr/>
              </p:nvSpPr>
              <p:spPr>
                <a:xfrm>
                  <a:off x="5000628"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91" name="Rectangle 90">
                  <a:extLst>
                    <a:ext uri="{FF2B5EF4-FFF2-40B4-BE49-F238E27FC236}">
                      <a16:creationId xmlns:a16="http://schemas.microsoft.com/office/drawing/2014/main" id="{104EABA7-FB45-4441-827D-7DEAD17DE7EB}"/>
                    </a:ext>
                  </a:extLst>
                </p:cNvPr>
                <p:cNvSpPr/>
                <p:nvPr/>
              </p:nvSpPr>
              <p:spPr>
                <a:xfrm>
                  <a:off x="5286380"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58" name="Group 97">
                <a:extLst>
                  <a:ext uri="{FF2B5EF4-FFF2-40B4-BE49-F238E27FC236}">
                    <a16:creationId xmlns:a16="http://schemas.microsoft.com/office/drawing/2014/main" id="{B7290FB6-E60D-4879-A5C5-6B04927EC17D}"/>
                  </a:ext>
                </a:extLst>
              </p:cNvPr>
              <p:cNvGrpSpPr/>
              <p:nvPr/>
            </p:nvGrpSpPr>
            <p:grpSpPr>
              <a:xfrm rot="10800000">
                <a:off x="9070345" y="4051187"/>
                <a:ext cx="269367" cy="404051"/>
                <a:chOff x="5500694" y="4857760"/>
                <a:chExt cx="571504" cy="857256"/>
              </a:xfrm>
              <a:solidFill>
                <a:srgbClr val="0070C0"/>
              </a:solidFill>
            </p:grpSpPr>
            <p:sp>
              <p:nvSpPr>
                <p:cNvPr id="84" name="Rectangle 83">
                  <a:extLst>
                    <a:ext uri="{FF2B5EF4-FFF2-40B4-BE49-F238E27FC236}">
                      <a16:creationId xmlns:a16="http://schemas.microsoft.com/office/drawing/2014/main" id="{1EDFC1D7-B2C6-4379-B6A6-38F195A2CF84}"/>
                    </a:ext>
                  </a:extLst>
                </p:cNvPr>
                <p:cNvSpPr/>
                <p:nvPr/>
              </p:nvSpPr>
              <p:spPr>
                <a:xfrm>
                  <a:off x="5500694" y="542926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85" name="Rectangle 84">
                  <a:extLst>
                    <a:ext uri="{FF2B5EF4-FFF2-40B4-BE49-F238E27FC236}">
                      <a16:creationId xmlns:a16="http://schemas.microsoft.com/office/drawing/2014/main" id="{A5BD08E3-89E1-4C29-9D22-A892DDF3CEE6}"/>
                    </a:ext>
                  </a:extLst>
                </p:cNvPr>
                <p:cNvSpPr/>
                <p:nvPr/>
              </p:nvSpPr>
              <p:spPr>
                <a:xfrm>
                  <a:off x="5786446" y="542926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86" name="Rectangle 85">
                  <a:extLst>
                    <a:ext uri="{FF2B5EF4-FFF2-40B4-BE49-F238E27FC236}">
                      <a16:creationId xmlns:a16="http://schemas.microsoft.com/office/drawing/2014/main" id="{05EF7DCE-4626-4656-9F24-B7EFD1553BFA}"/>
                    </a:ext>
                  </a:extLst>
                </p:cNvPr>
                <p:cNvSpPr/>
                <p:nvPr/>
              </p:nvSpPr>
              <p:spPr>
                <a:xfrm>
                  <a:off x="5786446"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87" name="Rectangle 86">
                  <a:extLst>
                    <a:ext uri="{FF2B5EF4-FFF2-40B4-BE49-F238E27FC236}">
                      <a16:creationId xmlns:a16="http://schemas.microsoft.com/office/drawing/2014/main" id="{57B8EFDF-3F9C-4CC2-8380-F3680BF690D6}"/>
                    </a:ext>
                  </a:extLst>
                </p:cNvPr>
                <p:cNvSpPr/>
                <p:nvPr/>
              </p:nvSpPr>
              <p:spPr>
                <a:xfrm>
                  <a:off x="5786446"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59" name="Group 107">
                <a:extLst>
                  <a:ext uri="{FF2B5EF4-FFF2-40B4-BE49-F238E27FC236}">
                    <a16:creationId xmlns:a16="http://schemas.microsoft.com/office/drawing/2014/main" id="{29725094-B511-4D8D-B52F-FFF56B502FE8}"/>
                  </a:ext>
                </a:extLst>
              </p:cNvPr>
              <p:cNvGrpSpPr/>
              <p:nvPr/>
            </p:nvGrpSpPr>
            <p:grpSpPr>
              <a:xfrm>
                <a:off x="9339712" y="4185870"/>
                <a:ext cx="269367" cy="404051"/>
                <a:chOff x="7572396" y="4714884"/>
                <a:chExt cx="571504" cy="857256"/>
              </a:xfrm>
              <a:solidFill>
                <a:srgbClr val="FFFF00"/>
              </a:solidFill>
            </p:grpSpPr>
            <p:sp>
              <p:nvSpPr>
                <p:cNvPr id="80" name="Rectangle 79">
                  <a:extLst>
                    <a:ext uri="{FF2B5EF4-FFF2-40B4-BE49-F238E27FC236}">
                      <a16:creationId xmlns:a16="http://schemas.microsoft.com/office/drawing/2014/main" id="{314C53BF-5CF3-45FE-BDB6-D2F0880D6F8C}"/>
                    </a:ext>
                  </a:extLst>
                </p:cNvPr>
                <p:cNvSpPr/>
                <p:nvPr/>
              </p:nvSpPr>
              <p:spPr>
                <a:xfrm>
                  <a:off x="7572396" y="5000636"/>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81" name="Rectangle 80">
                  <a:extLst>
                    <a:ext uri="{FF2B5EF4-FFF2-40B4-BE49-F238E27FC236}">
                      <a16:creationId xmlns:a16="http://schemas.microsoft.com/office/drawing/2014/main" id="{D252BE2D-BF9F-4F6F-8F52-2B0C491F70B3}"/>
                    </a:ext>
                  </a:extLst>
                </p:cNvPr>
                <p:cNvSpPr/>
                <p:nvPr/>
              </p:nvSpPr>
              <p:spPr>
                <a:xfrm>
                  <a:off x="7858148" y="5000636"/>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82" name="Rectangle 81">
                  <a:extLst>
                    <a:ext uri="{FF2B5EF4-FFF2-40B4-BE49-F238E27FC236}">
                      <a16:creationId xmlns:a16="http://schemas.microsoft.com/office/drawing/2014/main" id="{80CFD9DA-2640-471E-8D79-2C98481C5CE2}"/>
                    </a:ext>
                  </a:extLst>
                </p:cNvPr>
                <p:cNvSpPr/>
                <p:nvPr/>
              </p:nvSpPr>
              <p:spPr>
                <a:xfrm>
                  <a:off x="7858148" y="528638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83" name="Rectangle 82">
                  <a:extLst>
                    <a:ext uri="{FF2B5EF4-FFF2-40B4-BE49-F238E27FC236}">
                      <a16:creationId xmlns:a16="http://schemas.microsoft.com/office/drawing/2014/main" id="{404DFDE4-7088-4A09-A675-D8153EEDEB04}"/>
                    </a:ext>
                  </a:extLst>
                </p:cNvPr>
                <p:cNvSpPr/>
                <p:nvPr/>
              </p:nvSpPr>
              <p:spPr>
                <a:xfrm>
                  <a:off x="7858148" y="471488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60" name="Group 112">
                <a:extLst>
                  <a:ext uri="{FF2B5EF4-FFF2-40B4-BE49-F238E27FC236}">
                    <a16:creationId xmlns:a16="http://schemas.microsoft.com/office/drawing/2014/main" id="{49AD3188-12FA-4E24-A0FF-7C04673CF1CF}"/>
                  </a:ext>
                </a:extLst>
              </p:cNvPr>
              <p:cNvGrpSpPr/>
              <p:nvPr/>
            </p:nvGrpSpPr>
            <p:grpSpPr>
              <a:xfrm rot="16200000">
                <a:off x="9272371" y="3983845"/>
                <a:ext cx="269367" cy="404050"/>
                <a:chOff x="6357950" y="4143380"/>
                <a:chExt cx="571504" cy="857256"/>
              </a:xfrm>
              <a:solidFill>
                <a:srgbClr val="6ACDFA"/>
              </a:solidFill>
            </p:grpSpPr>
            <p:sp>
              <p:nvSpPr>
                <p:cNvPr id="76" name="Rectangle 75">
                  <a:extLst>
                    <a:ext uri="{FF2B5EF4-FFF2-40B4-BE49-F238E27FC236}">
                      <a16:creationId xmlns:a16="http://schemas.microsoft.com/office/drawing/2014/main" id="{85B3A7CC-06CB-4778-835D-B2CA6FB6717C}"/>
                    </a:ext>
                  </a:extLst>
                </p:cNvPr>
                <p:cNvSpPr/>
                <p:nvPr/>
              </p:nvSpPr>
              <p:spPr>
                <a:xfrm>
                  <a:off x="6357950" y="442913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77" name="Rectangle 76">
                  <a:extLst>
                    <a:ext uri="{FF2B5EF4-FFF2-40B4-BE49-F238E27FC236}">
                      <a16:creationId xmlns:a16="http://schemas.microsoft.com/office/drawing/2014/main" id="{BE93188D-3414-4C6C-BBEB-B80802233E3A}"/>
                    </a:ext>
                  </a:extLst>
                </p:cNvPr>
                <p:cNvSpPr/>
                <p:nvPr/>
              </p:nvSpPr>
              <p:spPr>
                <a:xfrm>
                  <a:off x="6643702" y="442913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78" name="Rectangle 77">
                  <a:extLst>
                    <a:ext uri="{FF2B5EF4-FFF2-40B4-BE49-F238E27FC236}">
                      <a16:creationId xmlns:a16="http://schemas.microsoft.com/office/drawing/2014/main" id="{673C6A8F-4DB6-435C-930B-7A24AF47C04C}"/>
                    </a:ext>
                  </a:extLst>
                </p:cNvPr>
                <p:cNvSpPr/>
                <p:nvPr/>
              </p:nvSpPr>
              <p:spPr>
                <a:xfrm>
                  <a:off x="6643702" y="471488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79" name="Rectangle 78">
                  <a:extLst>
                    <a:ext uri="{FF2B5EF4-FFF2-40B4-BE49-F238E27FC236}">
                      <a16:creationId xmlns:a16="http://schemas.microsoft.com/office/drawing/2014/main" id="{F499B133-E99C-4D97-9781-4491C535F598}"/>
                    </a:ext>
                  </a:extLst>
                </p:cNvPr>
                <p:cNvSpPr/>
                <p:nvPr/>
              </p:nvSpPr>
              <p:spPr>
                <a:xfrm>
                  <a:off x="6357950" y="414338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61" name="Group 127">
                <a:extLst>
                  <a:ext uri="{FF2B5EF4-FFF2-40B4-BE49-F238E27FC236}">
                    <a16:creationId xmlns:a16="http://schemas.microsoft.com/office/drawing/2014/main" id="{BB86A4A5-6688-4773-9CED-C540DC9405BD}"/>
                  </a:ext>
                </a:extLst>
              </p:cNvPr>
              <p:cNvGrpSpPr/>
              <p:nvPr/>
            </p:nvGrpSpPr>
            <p:grpSpPr>
              <a:xfrm rot="10800000">
                <a:off x="8800979" y="4185870"/>
                <a:ext cx="269367" cy="404051"/>
                <a:chOff x="5500694" y="4857760"/>
                <a:chExt cx="571504" cy="857256"/>
              </a:xfrm>
              <a:solidFill>
                <a:srgbClr val="0070C0"/>
              </a:solidFill>
            </p:grpSpPr>
            <p:sp>
              <p:nvSpPr>
                <p:cNvPr id="72" name="Rectangle 71">
                  <a:extLst>
                    <a:ext uri="{FF2B5EF4-FFF2-40B4-BE49-F238E27FC236}">
                      <a16:creationId xmlns:a16="http://schemas.microsoft.com/office/drawing/2014/main" id="{4AF7C785-A239-4E9A-8189-E2E4CFBA5536}"/>
                    </a:ext>
                  </a:extLst>
                </p:cNvPr>
                <p:cNvSpPr/>
                <p:nvPr/>
              </p:nvSpPr>
              <p:spPr>
                <a:xfrm>
                  <a:off x="5500694" y="542926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73" name="Rectangle 72">
                  <a:extLst>
                    <a:ext uri="{FF2B5EF4-FFF2-40B4-BE49-F238E27FC236}">
                      <a16:creationId xmlns:a16="http://schemas.microsoft.com/office/drawing/2014/main" id="{016125B6-20C9-473C-AF96-709E681811EF}"/>
                    </a:ext>
                  </a:extLst>
                </p:cNvPr>
                <p:cNvSpPr/>
                <p:nvPr/>
              </p:nvSpPr>
              <p:spPr>
                <a:xfrm>
                  <a:off x="5786446" y="542926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74" name="Rectangle 73">
                  <a:extLst>
                    <a:ext uri="{FF2B5EF4-FFF2-40B4-BE49-F238E27FC236}">
                      <a16:creationId xmlns:a16="http://schemas.microsoft.com/office/drawing/2014/main" id="{DCE4C398-60C3-499F-AF2D-E5AAACC7901A}"/>
                    </a:ext>
                  </a:extLst>
                </p:cNvPr>
                <p:cNvSpPr/>
                <p:nvPr/>
              </p:nvSpPr>
              <p:spPr>
                <a:xfrm>
                  <a:off x="5786446"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75" name="Rectangle 74">
                  <a:extLst>
                    <a:ext uri="{FF2B5EF4-FFF2-40B4-BE49-F238E27FC236}">
                      <a16:creationId xmlns:a16="http://schemas.microsoft.com/office/drawing/2014/main" id="{B71B51B5-583C-49D8-AE28-4594C3BB743E}"/>
                    </a:ext>
                  </a:extLst>
                </p:cNvPr>
                <p:cNvSpPr/>
                <p:nvPr/>
              </p:nvSpPr>
              <p:spPr>
                <a:xfrm>
                  <a:off x="5786446"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62" name="Group 117">
                <a:extLst>
                  <a:ext uri="{FF2B5EF4-FFF2-40B4-BE49-F238E27FC236}">
                    <a16:creationId xmlns:a16="http://schemas.microsoft.com/office/drawing/2014/main" id="{75F37E29-56B5-4E69-92F7-4CFDCC086BE2}"/>
                  </a:ext>
                </a:extLst>
              </p:cNvPr>
              <p:cNvGrpSpPr/>
              <p:nvPr/>
            </p:nvGrpSpPr>
            <p:grpSpPr>
              <a:xfrm>
                <a:off x="9339712" y="4993970"/>
                <a:ext cx="269367" cy="269367"/>
                <a:chOff x="8215338" y="4857760"/>
                <a:chExt cx="571504" cy="571504"/>
              </a:xfrm>
              <a:solidFill>
                <a:srgbClr val="FF0000"/>
              </a:solidFill>
            </p:grpSpPr>
            <p:sp>
              <p:nvSpPr>
                <p:cNvPr id="68" name="Rectangle 67">
                  <a:extLst>
                    <a:ext uri="{FF2B5EF4-FFF2-40B4-BE49-F238E27FC236}">
                      <a16:creationId xmlns:a16="http://schemas.microsoft.com/office/drawing/2014/main" id="{B88DAC71-E1C1-4BF0-9697-5DB79A1D2955}"/>
                    </a:ext>
                  </a:extLst>
                </p:cNvPr>
                <p:cNvSpPr/>
                <p:nvPr/>
              </p:nvSpPr>
              <p:spPr>
                <a:xfrm>
                  <a:off x="8215338"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69" name="Rectangle 68">
                  <a:extLst>
                    <a:ext uri="{FF2B5EF4-FFF2-40B4-BE49-F238E27FC236}">
                      <a16:creationId xmlns:a16="http://schemas.microsoft.com/office/drawing/2014/main" id="{444B8194-860C-4F54-B195-801B98342266}"/>
                    </a:ext>
                  </a:extLst>
                </p:cNvPr>
                <p:cNvSpPr/>
                <p:nvPr/>
              </p:nvSpPr>
              <p:spPr>
                <a:xfrm>
                  <a:off x="8501090"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70" name="Rectangle 69">
                  <a:extLst>
                    <a:ext uri="{FF2B5EF4-FFF2-40B4-BE49-F238E27FC236}">
                      <a16:creationId xmlns:a16="http://schemas.microsoft.com/office/drawing/2014/main" id="{EDA698B0-2775-40F9-9DFE-808CE5E6D0A7}"/>
                    </a:ext>
                  </a:extLst>
                </p:cNvPr>
                <p:cNvSpPr/>
                <p:nvPr/>
              </p:nvSpPr>
              <p:spPr>
                <a:xfrm>
                  <a:off x="8215338"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71" name="Rectangle 70">
                  <a:extLst>
                    <a:ext uri="{FF2B5EF4-FFF2-40B4-BE49-F238E27FC236}">
                      <a16:creationId xmlns:a16="http://schemas.microsoft.com/office/drawing/2014/main" id="{B004DD92-85F5-4794-BEB1-7628092C2843}"/>
                    </a:ext>
                  </a:extLst>
                </p:cNvPr>
                <p:cNvSpPr/>
                <p:nvPr/>
              </p:nvSpPr>
              <p:spPr>
                <a:xfrm>
                  <a:off x="8501090"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63" name="Group 87">
                <a:extLst>
                  <a:ext uri="{FF2B5EF4-FFF2-40B4-BE49-F238E27FC236}">
                    <a16:creationId xmlns:a16="http://schemas.microsoft.com/office/drawing/2014/main" id="{A7A1D799-CF0A-4680-862D-A44F173D1CF1}"/>
                  </a:ext>
                </a:extLst>
              </p:cNvPr>
              <p:cNvGrpSpPr/>
              <p:nvPr/>
            </p:nvGrpSpPr>
            <p:grpSpPr>
              <a:xfrm>
                <a:off x="9070345" y="4993970"/>
                <a:ext cx="269367" cy="269367"/>
                <a:chOff x="8215338" y="4857760"/>
                <a:chExt cx="571504" cy="571504"/>
              </a:xfrm>
              <a:solidFill>
                <a:srgbClr val="FF0000"/>
              </a:solidFill>
            </p:grpSpPr>
            <p:sp>
              <p:nvSpPr>
                <p:cNvPr id="64" name="Rectangle 63">
                  <a:extLst>
                    <a:ext uri="{FF2B5EF4-FFF2-40B4-BE49-F238E27FC236}">
                      <a16:creationId xmlns:a16="http://schemas.microsoft.com/office/drawing/2014/main" id="{A419FCFE-43A2-43AA-8448-8DBC9B62750E}"/>
                    </a:ext>
                  </a:extLst>
                </p:cNvPr>
                <p:cNvSpPr/>
                <p:nvPr/>
              </p:nvSpPr>
              <p:spPr>
                <a:xfrm>
                  <a:off x="8215338"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65" name="Rectangle 64">
                  <a:extLst>
                    <a:ext uri="{FF2B5EF4-FFF2-40B4-BE49-F238E27FC236}">
                      <a16:creationId xmlns:a16="http://schemas.microsoft.com/office/drawing/2014/main" id="{E516CDCE-F81C-4E85-B0B8-7CF2CA0CA178}"/>
                    </a:ext>
                  </a:extLst>
                </p:cNvPr>
                <p:cNvSpPr/>
                <p:nvPr/>
              </p:nvSpPr>
              <p:spPr>
                <a:xfrm>
                  <a:off x="8501090"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66" name="Rectangle 65">
                  <a:extLst>
                    <a:ext uri="{FF2B5EF4-FFF2-40B4-BE49-F238E27FC236}">
                      <a16:creationId xmlns:a16="http://schemas.microsoft.com/office/drawing/2014/main" id="{728BF8DD-D536-4BF6-94C4-DE6174B606D8}"/>
                    </a:ext>
                  </a:extLst>
                </p:cNvPr>
                <p:cNvSpPr/>
                <p:nvPr/>
              </p:nvSpPr>
              <p:spPr>
                <a:xfrm>
                  <a:off x="8215338"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67" name="Rectangle 66">
                  <a:extLst>
                    <a:ext uri="{FF2B5EF4-FFF2-40B4-BE49-F238E27FC236}">
                      <a16:creationId xmlns:a16="http://schemas.microsoft.com/office/drawing/2014/main" id="{6D4039C1-AE8D-4C9C-BCC0-A5DBECEF0D49}"/>
                    </a:ext>
                  </a:extLst>
                </p:cNvPr>
                <p:cNvSpPr/>
                <p:nvPr/>
              </p:nvSpPr>
              <p:spPr>
                <a:xfrm>
                  <a:off x="8501090"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sp>
          <p:nvSpPr>
            <p:cNvPr id="48" name="Rectangle 47">
              <a:extLst>
                <a:ext uri="{FF2B5EF4-FFF2-40B4-BE49-F238E27FC236}">
                  <a16:creationId xmlns:a16="http://schemas.microsoft.com/office/drawing/2014/main" id="{1DB8E9D7-DA4A-4F44-BA6D-DF40413801FB}"/>
                </a:ext>
              </a:extLst>
            </p:cNvPr>
            <p:cNvSpPr/>
            <p:nvPr/>
          </p:nvSpPr>
          <p:spPr>
            <a:xfrm>
              <a:off x="9192344" y="1887210"/>
              <a:ext cx="1098689" cy="242394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16710BA-2058-4D8A-9A70-8E31520B170A}"/>
                </a:ext>
              </a:extLst>
            </p:cNvPr>
            <p:cNvSpPr txBox="1"/>
            <p:nvPr/>
          </p:nvSpPr>
          <p:spPr>
            <a:xfrm>
              <a:off x="9272774" y="1956904"/>
              <a:ext cx="914400" cy="237150"/>
            </a:xfrm>
            <a:prstGeom prst="rect">
              <a:avLst/>
            </a:prstGeom>
          </p:spPr>
          <p:txBody>
            <a:bodyPr vert="horz" wrap="square" lIns="0" tIns="0" rIns="0" bIns="0" rtlCol="0" anchor="t">
              <a:noAutofit/>
            </a:bodyPr>
            <a:lstStyle>
              <a:defPPr>
                <a:defRPr lang="en-US"/>
              </a:defPPr>
              <a:lvl1pPr indent="0" algn="ctr">
                <a:spcBef>
                  <a:spcPts val="1200"/>
                </a:spcBef>
                <a:buNone/>
                <a:defRPr sz="1200" b="1"/>
              </a:lvl1pPr>
            </a:lstStyle>
            <a:p>
              <a:r>
                <a:rPr lang="en-US" dirty="0">
                  <a:solidFill>
                    <a:schemeClr val="accent1"/>
                  </a:solidFill>
                </a:rPr>
                <a:t>Densified Virtual</a:t>
              </a:r>
            </a:p>
          </p:txBody>
        </p:sp>
      </p:grpSp>
      <p:grpSp>
        <p:nvGrpSpPr>
          <p:cNvPr id="135" name="Group 134">
            <a:extLst>
              <a:ext uri="{FF2B5EF4-FFF2-40B4-BE49-F238E27FC236}">
                <a16:creationId xmlns:a16="http://schemas.microsoft.com/office/drawing/2014/main" id="{90BE1FDD-12D1-4372-8185-E5520B2FB11B}"/>
              </a:ext>
            </a:extLst>
          </p:cNvPr>
          <p:cNvGrpSpPr/>
          <p:nvPr/>
        </p:nvGrpSpPr>
        <p:grpSpPr>
          <a:xfrm>
            <a:off x="10469919" y="1887648"/>
            <a:ext cx="1098689" cy="2423949"/>
            <a:chOff x="10469919" y="1887648"/>
            <a:chExt cx="1098689" cy="2423949"/>
          </a:xfrm>
        </p:grpSpPr>
        <p:sp>
          <p:nvSpPr>
            <p:cNvPr id="136" name="Rectangle 135">
              <a:extLst>
                <a:ext uri="{FF2B5EF4-FFF2-40B4-BE49-F238E27FC236}">
                  <a16:creationId xmlns:a16="http://schemas.microsoft.com/office/drawing/2014/main" id="{081B25F1-BBA9-479B-99B3-7987B474026C}"/>
                </a:ext>
              </a:extLst>
            </p:cNvPr>
            <p:cNvSpPr/>
            <p:nvPr/>
          </p:nvSpPr>
          <p:spPr>
            <a:xfrm>
              <a:off x="10469919" y="1887648"/>
              <a:ext cx="1098689" cy="242394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966EA390-6EA8-4E2A-839D-FFA8EFD02355}"/>
                </a:ext>
              </a:extLst>
            </p:cNvPr>
            <p:cNvSpPr txBox="1"/>
            <p:nvPr/>
          </p:nvSpPr>
          <p:spPr>
            <a:xfrm>
              <a:off x="10550349" y="1957342"/>
              <a:ext cx="914400" cy="237150"/>
            </a:xfrm>
            <a:prstGeom prst="rect">
              <a:avLst/>
            </a:prstGeom>
          </p:spPr>
          <p:txBody>
            <a:bodyPr vert="horz" wrap="square" lIns="0" tIns="0" rIns="0" bIns="0" rtlCol="0" anchor="t">
              <a:noAutofit/>
            </a:bodyPr>
            <a:lstStyle>
              <a:defPPr>
                <a:defRPr lang="en-US"/>
              </a:defPPr>
              <a:lvl1pPr indent="0" algn="ctr">
                <a:spcBef>
                  <a:spcPts val="1200"/>
                </a:spcBef>
                <a:buNone/>
                <a:defRPr sz="1200" b="1"/>
              </a:lvl1pPr>
            </a:lstStyle>
            <a:p>
              <a:r>
                <a:rPr lang="en-US" dirty="0">
                  <a:solidFill>
                    <a:schemeClr val="accent1"/>
                  </a:solidFill>
                </a:rPr>
                <a:t>Optimized Transform</a:t>
              </a:r>
            </a:p>
          </p:txBody>
        </p:sp>
        <p:grpSp>
          <p:nvGrpSpPr>
            <p:cNvPr id="138" name="Group 67">
              <a:extLst>
                <a:ext uri="{FF2B5EF4-FFF2-40B4-BE49-F238E27FC236}">
                  <a16:creationId xmlns:a16="http://schemas.microsoft.com/office/drawing/2014/main" id="{CD02AF7C-E2E2-4836-A26B-3E2D23D6EC10}"/>
                </a:ext>
              </a:extLst>
            </p:cNvPr>
            <p:cNvGrpSpPr/>
            <p:nvPr/>
          </p:nvGrpSpPr>
          <p:grpSpPr>
            <a:xfrm>
              <a:off x="11111700" y="2955562"/>
              <a:ext cx="261853" cy="392780"/>
              <a:chOff x="5500694" y="4857760"/>
              <a:chExt cx="571504" cy="857256"/>
            </a:xfrm>
            <a:solidFill>
              <a:srgbClr val="0070C0"/>
            </a:solidFill>
          </p:grpSpPr>
          <p:sp>
            <p:nvSpPr>
              <p:cNvPr id="164" name="Rectangle 163">
                <a:extLst>
                  <a:ext uri="{FF2B5EF4-FFF2-40B4-BE49-F238E27FC236}">
                    <a16:creationId xmlns:a16="http://schemas.microsoft.com/office/drawing/2014/main" id="{DFF4B683-B499-40CB-99BD-CB9512AF69DE}"/>
                  </a:ext>
                </a:extLst>
              </p:cNvPr>
              <p:cNvSpPr/>
              <p:nvPr/>
            </p:nvSpPr>
            <p:spPr>
              <a:xfrm>
                <a:off x="5500694" y="542926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65" name="Rectangle 164">
                <a:extLst>
                  <a:ext uri="{FF2B5EF4-FFF2-40B4-BE49-F238E27FC236}">
                    <a16:creationId xmlns:a16="http://schemas.microsoft.com/office/drawing/2014/main" id="{EE7E3A96-FD8F-4B0D-B15C-3A775604B1B1}"/>
                  </a:ext>
                </a:extLst>
              </p:cNvPr>
              <p:cNvSpPr/>
              <p:nvPr/>
            </p:nvSpPr>
            <p:spPr>
              <a:xfrm>
                <a:off x="5786446" y="542926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66" name="Rectangle 165">
                <a:extLst>
                  <a:ext uri="{FF2B5EF4-FFF2-40B4-BE49-F238E27FC236}">
                    <a16:creationId xmlns:a16="http://schemas.microsoft.com/office/drawing/2014/main" id="{A331D4AC-7317-400C-BC2B-5E76D5BADCF6}"/>
                  </a:ext>
                </a:extLst>
              </p:cNvPr>
              <p:cNvSpPr/>
              <p:nvPr/>
            </p:nvSpPr>
            <p:spPr>
              <a:xfrm>
                <a:off x="5786446"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67" name="Rectangle 166">
                <a:extLst>
                  <a:ext uri="{FF2B5EF4-FFF2-40B4-BE49-F238E27FC236}">
                    <a16:creationId xmlns:a16="http://schemas.microsoft.com/office/drawing/2014/main" id="{7C772D30-1300-4B67-A390-CE481FC342AA}"/>
                  </a:ext>
                </a:extLst>
              </p:cNvPr>
              <p:cNvSpPr/>
              <p:nvPr/>
            </p:nvSpPr>
            <p:spPr>
              <a:xfrm>
                <a:off x="5786446"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139" name="Group 72">
              <a:extLst>
                <a:ext uri="{FF2B5EF4-FFF2-40B4-BE49-F238E27FC236}">
                  <a16:creationId xmlns:a16="http://schemas.microsoft.com/office/drawing/2014/main" id="{4F5421C4-4AC7-47D2-9E3C-20022C16434B}"/>
                </a:ext>
              </a:extLst>
            </p:cNvPr>
            <p:cNvGrpSpPr/>
            <p:nvPr/>
          </p:nvGrpSpPr>
          <p:grpSpPr>
            <a:xfrm>
              <a:off x="10907837" y="3769140"/>
              <a:ext cx="261853" cy="392780"/>
              <a:chOff x="6786578" y="4929198"/>
              <a:chExt cx="571504" cy="857256"/>
            </a:xfrm>
          </p:grpSpPr>
          <p:sp>
            <p:nvSpPr>
              <p:cNvPr id="160" name="Rectangle 159">
                <a:extLst>
                  <a:ext uri="{FF2B5EF4-FFF2-40B4-BE49-F238E27FC236}">
                    <a16:creationId xmlns:a16="http://schemas.microsoft.com/office/drawing/2014/main" id="{16F8B8B5-D118-423F-B901-F152857B2161}"/>
                  </a:ext>
                </a:extLst>
              </p:cNvPr>
              <p:cNvSpPr/>
              <p:nvPr/>
            </p:nvSpPr>
            <p:spPr>
              <a:xfrm>
                <a:off x="6786578" y="5214950"/>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61" name="Rectangle 160">
                <a:extLst>
                  <a:ext uri="{FF2B5EF4-FFF2-40B4-BE49-F238E27FC236}">
                    <a16:creationId xmlns:a16="http://schemas.microsoft.com/office/drawing/2014/main" id="{E3753A3B-8767-4D7A-AB8E-7B6A3C1922B5}"/>
                  </a:ext>
                </a:extLst>
              </p:cNvPr>
              <p:cNvSpPr/>
              <p:nvPr/>
            </p:nvSpPr>
            <p:spPr>
              <a:xfrm>
                <a:off x="7072330" y="5214950"/>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62" name="Rectangle 161">
                <a:extLst>
                  <a:ext uri="{FF2B5EF4-FFF2-40B4-BE49-F238E27FC236}">
                    <a16:creationId xmlns:a16="http://schemas.microsoft.com/office/drawing/2014/main" id="{39C88FC4-FC43-48CF-AB35-86270B472FF9}"/>
                  </a:ext>
                </a:extLst>
              </p:cNvPr>
              <p:cNvSpPr/>
              <p:nvPr/>
            </p:nvSpPr>
            <p:spPr>
              <a:xfrm>
                <a:off x="6786578" y="5500702"/>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63" name="Rectangle 162">
                <a:extLst>
                  <a:ext uri="{FF2B5EF4-FFF2-40B4-BE49-F238E27FC236}">
                    <a16:creationId xmlns:a16="http://schemas.microsoft.com/office/drawing/2014/main" id="{2E61DA4C-13C3-4EF1-A31F-98005E4FAF16}"/>
                  </a:ext>
                </a:extLst>
              </p:cNvPr>
              <p:cNvSpPr/>
              <p:nvPr/>
            </p:nvSpPr>
            <p:spPr>
              <a:xfrm>
                <a:off x="7072330" y="4929198"/>
                <a:ext cx="285752" cy="285752"/>
              </a:xfrm>
              <a:prstGeom prst="rect">
                <a:avLst/>
              </a:prstGeom>
              <a:solidFill>
                <a:srgbClr val="11FF2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140" name="Group 77">
              <a:extLst>
                <a:ext uri="{FF2B5EF4-FFF2-40B4-BE49-F238E27FC236}">
                  <a16:creationId xmlns:a16="http://schemas.microsoft.com/office/drawing/2014/main" id="{91198AD0-8247-4F86-914F-2962EAAABC3B}"/>
                </a:ext>
              </a:extLst>
            </p:cNvPr>
            <p:cNvGrpSpPr/>
            <p:nvPr/>
          </p:nvGrpSpPr>
          <p:grpSpPr>
            <a:xfrm rot="5400000">
              <a:off x="10652205" y="2966661"/>
              <a:ext cx="261853" cy="392779"/>
              <a:chOff x="7572396" y="4714884"/>
              <a:chExt cx="571504" cy="857256"/>
            </a:xfrm>
            <a:solidFill>
              <a:srgbClr val="FFFF00"/>
            </a:solidFill>
          </p:grpSpPr>
          <p:sp>
            <p:nvSpPr>
              <p:cNvPr id="156" name="Rectangle 155">
                <a:extLst>
                  <a:ext uri="{FF2B5EF4-FFF2-40B4-BE49-F238E27FC236}">
                    <a16:creationId xmlns:a16="http://schemas.microsoft.com/office/drawing/2014/main" id="{C375E2EE-EC04-4748-89AF-317A721AF6C6}"/>
                  </a:ext>
                </a:extLst>
              </p:cNvPr>
              <p:cNvSpPr/>
              <p:nvPr/>
            </p:nvSpPr>
            <p:spPr>
              <a:xfrm>
                <a:off x="7572396" y="5000636"/>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57" name="Rectangle 156">
                <a:extLst>
                  <a:ext uri="{FF2B5EF4-FFF2-40B4-BE49-F238E27FC236}">
                    <a16:creationId xmlns:a16="http://schemas.microsoft.com/office/drawing/2014/main" id="{164C8C5C-8ACB-43FE-A70C-E65F0E6BE3A1}"/>
                  </a:ext>
                </a:extLst>
              </p:cNvPr>
              <p:cNvSpPr/>
              <p:nvPr/>
            </p:nvSpPr>
            <p:spPr>
              <a:xfrm>
                <a:off x="7858148" y="5000636"/>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58" name="Rectangle 157">
                <a:extLst>
                  <a:ext uri="{FF2B5EF4-FFF2-40B4-BE49-F238E27FC236}">
                    <a16:creationId xmlns:a16="http://schemas.microsoft.com/office/drawing/2014/main" id="{D5211090-659D-45F7-B00C-D1CA6E595527}"/>
                  </a:ext>
                </a:extLst>
              </p:cNvPr>
              <p:cNvSpPr/>
              <p:nvPr/>
            </p:nvSpPr>
            <p:spPr>
              <a:xfrm>
                <a:off x="7858148" y="528638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59" name="Rectangle 158">
                <a:extLst>
                  <a:ext uri="{FF2B5EF4-FFF2-40B4-BE49-F238E27FC236}">
                    <a16:creationId xmlns:a16="http://schemas.microsoft.com/office/drawing/2014/main" id="{D23A0066-0D49-407E-9F3E-14FBB9704F8A}"/>
                  </a:ext>
                </a:extLst>
              </p:cNvPr>
              <p:cNvSpPr/>
              <p:nvPr/>
            </p:nvSpPr>
            <p:spPr>
              <a:xfrm>
                <a:off x="7858148" y="471488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141" name="Group 92">
              <a:extLst>
                <a:ext uri="{FF2B5EF4-FFF2-40B4-BE49-F238E27FC236}">
                  <a16:creationId xmlns:a16="http://schemas.microsoft.com/office/drawing/2014/main" id="{D2686CE8-187B-40EE-A52D-DF0AA440504C}"/>
                </a:ext>
              </a:extLst>
            </p:cNvPr>
            <p:cNvGrpSpPr/>
            <p:nvPr/>
          </p:nvGrpSpPr>
          <p:grpSpPr>
            <a:xfrm rot="16200000">
              <a:off x="10448341" y="3658574"/>
              <a:ext cx="523708" cy="130926"/>
              <a:chOff x="4429124" y="4572008"/>
              <a:chExt cx="1143008" cy="285752"/>
            </a:xfrm>
            <a:solidFill>
              <a:srgbClr val="FFC000"/>
            </a:solidFill>
          </p:grpSpPr>
          <p:sp>
            <p:nvSpPr>
              <p:cNvPr id="152" name="Rectangle 151">
                <a:extLst>
                  <a:ext uri="{FF2B5EF4-FFF2-40B4-BE49-F238E27FC236}">
                    <a16:creationId xmlns:a16="http://schemas.microsoft.com/office/drawing/2014/main" id="{236E887E-D055-44E5-95F1-9E167FC56BE7}"/>
                  </a:ext>
                </a:extLst>
              </p:cNvPr>
              <p:cNvSpPr/>
              <p:nvPr/>
            </p:nvSpPr>
            <p:spPr>
              <a:xfrm>
                <a:off x="4429124"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53" name="Rectangle 152">
                <a:extLst>
                  <a:ext uri="{FF2B5EF4-FFF2-40B4-BE49-F238E27FC236}">
                    <a16:creationId xmlns:a16="http://schemas.microsoft.com/office/drawing/2014/main" id="{7B076E8D-1395-4D7A-87CC-82075442ACF0}"/>
                  </a:ext>
                </a:extLst>
              </p:cNvPr>
              <p:cNvSpPr/>
              <p:nvPr/>
            </p:nvSpPr>
            <p:spPr>
              <a:xfrm>
                <a:off x="4714876"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54" name="Rectangle 153">
                <a:extLst>
                  <a:ext uri="{FF2B5EF4-FFF2-40B4-BE49-F238E27FC236}">
                    <a16:creationId xmlns:a16="http://schemas.microsoft.com/office/drawing/2014/main" id="{14A46D86-F291-4AD7-9B4F-644902662DEC}"/>
                  </a:ext>
                </a:extLst>
              </p:cNvPr>
              <p:cNvSpPr/>
              <p:nvPr/>
            </p:nvSpPr>
            <p:spPr>
              <a:xfrm>
                <a:off x="5000628"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55" name="Rectangle 154">
                <a:extLst>
                  <a:ext uri="{FF2B5EF4-FFF2-40B4-BE49-F238E27FC236}">
                    <a16:creationId xmlns:a16="http://schemas.microsoft.com/office/drawing/2014/main" id="{0D5B53C4-58C5-4106-AC4A-78CFBFAA2DAA}"/>
                  </a:ext>
                </a:extLst>
              </p:cNvPr>
              <p:cNvSpPr/>
              <p:nvPr/>
            </p:nvSpPr>
            <p:spPr>
              <a:xfrm>
                <a:off x="5286380" y="4572008"/>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142" name="Group 112">
              <a:extLst>
                <a:ext uri="{FF2B5EF4-FFF2-40B4-BE49-F238E27FC236}">
                  <a16:creationId xmlns:a16="http://schemas.microsoft.com/office/drawing/2014/main" id="{5C60BC2B-6967-4880-8AAD-203818DA5C4C}"/>
                </a:ext>
              </a:extLst>
            </p:cNvPr>
            <p:cNvGrpSpPr/>
            <p:nvPr/>
          </p:nvGrpSpPr>
          <p:grpSpPr>
            <a:xfrm rot="16200000">
              <a:off x="10915311" y="2528910"/>
              <a:ext cx="261853" cy="392779"/>
              <a:chOff x="6357950" y="4143380"/>
              <a:chExt cx="571504" cy="857256"/>
            </a:xfrm>
            <a:solidFill>
              <a:srgbClr val="6ACDFA"/>
            </a:solidFill>
          </p:grpSpPr>
          <p:sp>
            <p:nvSpPr>
              <p:cNvPr id="148" name="Rectangle 147">
                <a:extLst>
                  <a:ext uri="{FF2B5EF4-FFF2-40B4-BE49-F238E27FC236}">
                    <a16:creationId xmlns:a16="http://schemas.microsoft.com/office/drawing/2014/main" id="{9CE1D6BE-2D68-497D-A7B5-7A9284C31CD4}"/>
                  </a:ext>
                </a:extLst>
              </p:cNvPr>
              <p:cNvSpPr/>
              <p:nvPr/>
            </p:nvSpPr>
            <p:spPr>
              <a:xfrm>
                <a:off x="6357950" y="442913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49" name="Rectangle 148">
                <a:extLst>
                  <a:ext uri="{FF2B5EF4-FFF2-40B4-BE49-F238E27FC236}">
                    <a16:creationId xmlns:a16="http://schemas.microsoft.com/office/drawing/2014/main" id="{B7C912ED-66AD-4704-9C54-A845EE7501E3}"/>
                  </a:ext>
                </a:extLst>
              </p:cNvPr>
              <p:cNvSpPr/>
              <p:nvPr/>
            </p:nvSpPr>
            <p:spPr>
              <a:xfrm>
                <a:off x="6643702" y="442913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50" name="Rectangle 149">
                <a:extLst>
                  <a:ext uri="{FF2B5EF4-FFF2-40B4-BE49-F238E27FC236}">
                    <a16:creationId xmlns:a16="http://schemas.microsoft.com/office/drawing/2014/main" id="{91D81EF3-9AC4-43A2-9400-35425C934EF6}"/>
                  </a:ext>
                </a:extLst>
              </p:cNvPr>
              <p:cNvSpPr/>
              <p:nvPr/>
            </p:nvSpPr>
            <p:spPr>
              <a:xfrm>
                <a:off x="6643702" y="4714884"/>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51" name="Rectangle 150">
                <a:extLst>
                  <a:ext uri="{FF2B5EF4-FFF2-40B4-BE49-F238E27FC236}">
                    <a16:creationId xmlns:a16="http://schemas.microsoft.com/office/drawing/2014/main" id="{C7ACB3FA-7E4F-4C7A-9354-04960E2EAE8A}"/>
                  </a:ext>
                </a:extLst>
              </p:cNvPr>
              <p:cNvSpPr/>
              <p:nvPr/>
            </p:nvSpPr>
            <p:spPr>
              <a:xfrm>
                <a:off x="6357950" y="414338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nvGrpSpPr>
            <p:cNvPr id="143" name="Group 87">
              <a:extLst>
                <a:ext uri="{FF2B5EF4-FFF2-40B4-BE49-F238E27FC236}">
                  <a16:creationId xmlns:a16="http://schemas.microsoft.com/office/drawing/2014/main" id="{EC10F82E-D9EA-4618-8FCC-CDB9C86846FB}"/>
                </a:ext>
              </a:extLst>
            </p:cNvPr>
            <p:cNvGrpSpPr/>
            <p:nvPr/>
          </p:nvGrpSpPr>
          <p:grpSpPr>
            <a:xfrm>
              <a:off x="11111701" y="3418625"/>
              <a:ext cx="261853" cy="261853"/>
              <a:chOff x="8215338" y="4857760"/>
              <a:chExt cx="571504" cy="571504"/>
            </a:xfrm>
            <a:solidFill>
              <a:srgbClr val="FF0000"/>
            </a:solidFill>
          </p:grpSpPr>
          <p:sp>
            <p:nvSpPr>
              <p:cNvPr id="144" name="Rectangle 143">
                <a:extLst>
                  <a:ext uri="{FF2B5EF4-FFF2-40B4-BE49-F238E27FC236}">
                    <a16:creationId xmlns:a16="http://schemas.microsoft.com/office/drawing/2014/main" id="{DC17262B-9691-4DCA-A475-20E43C89E536}"/>
                  </a:ext>
                </a:extLst>
              </p:cNvPr>
              <p:cNvSpPr/>
              <p:nvPr/>
            </p:nvSpPr>
            <p:spPr>
              <a:xfrm>
                <a:off x="8215338"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45" name="Rectangle 144">
                <a:extLst>
                  <a:ext uri="{FF2B5EF4-FFF2-40B4-BE49-F238E27FC236}">
                    <a16:creationId xmlns:a16="http://schemas.microsoft.com/office/drawing/2014/main" id="{932A4B39-67A3-47CA-9401-4357C94C5418}"/>
                  </a:ext>
                </a:extLst>
              </p:cNvPr>
              <p:cNvSpPr/>
              <p:nvPr/>
            </p:nvSpPr>
            <p:spPr>
              <a:xfrm>
                <a:off x="8501090" y="5143512"/>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46" name="Rectangle 145">
                <a:extLst>
                  <a:ext uri="{FF2B5EF4-FFF2-40B4-BE49-F238E27FC236}">
                    <a16:creationId xmlns:a16="http://schemas.microsoft.com/office/drawing/2014/main" id="{97EE3B6C-1E97-4309-9A72-70EFFA1AFF21}"/>
                  </a:ext>
                </a:extLst>
              </p:cNvPr>
              <p:cNvSpPr/>
              <p:nvPr/>
            </p:nvSpPr>
            <p:spPr>
              <a:xfrm>
                <a:off x="8215338"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sp>
            <p:nvSpPr>
              <p:cNvPr id="147" name="Rectangle 146">
                <a:extLst>
                  <a:ext uri="{FF2B5EF4-FFF2-40B4-BE49-F238E27FC236}">
                    <a16:creationId xmlns:a16="http://schemas.microsoft.com/office/drawing/2014/main" id="{1A35BACD-22B3-4C79-A876-66A68116FCDE}"/>
                  </a:ext>
                </a:extLst>
              </p:cNvPr>
              <p:cNvSpPr/>
              <p:nvPr/>
            </p:nvSpPr>
            <p:spPr>
              <a:xfrm>
                <a:off x="8501090" y="4857760"/>
                <a:ext cx="285752" cy="28575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86">
                  <a:solidFill>
                    <a:srgbClr val="FFFFFF"/>
                  </a:solidFill>
                </a:endParaRPr>
              </a:p>
            </p:txBody>
          </p:sp>
        </p:grpSp>
      </p:grpSp>
      <p:pic>
        <p:nvPicPr>
          <p:cNvPr id="168" name="Picture 167">
            <a:extLst>
              <a:ext uri="{FF2B5EF4-FFF2-40B4-BE49-F238E27FC236}">
                <a16:creationId xmlns:a16="http://schemas.microsoft.com/office/drawing/2014/main" id="{B30D121D-AE35-41E7-AF9B-980441B615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9350" y="2925501"/>
            <a:ext cx="594000" cy="864000"/>
          </a:xfrm>
          <a:prstGeom prst="rect">
            <a:avLst/>
          </a:prstGeom>
        </p:spPr>
      </p:pic>
      <p:sp>
        <p:nvSpPr>
          <p:cNvPr id="169" name="Text Box 2">
            <a:extLst>
              <a:ext uri="{FF2B5EF4-FFF2-40B4-BE49-F238E27FC236}">
                <a16:creationId xmlns:a16="http://schemas.microsoft.com/office/drawing/2014/main" id="{605D174C-821D-49F2-A121-061CA18A744B}"/>
              </a:ext>
            </a:extLst>
          </p:cNvPr>
          <p:cNvSpPr txBox="1">
            <a:spLocks noChangeArrowheads="1"/>
          </p:cNvSpPr>
          <p:nvPr/>
        </p:nvSpPr>
        <p:spPr bwMode="auto">
          <a:xfrm>
            <a:off x="4380316" y="1296254"/>
            <a:ext cx="2390549" cy="101479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29627" tIns="14812" rIns="29627" bIns="14812">
            <a:spAutoFit/>
          </a:bodyPr>
          <a:lstStyle>
            <a:lvl1pPr defTabSz="836613">
              <a:spcBef>
                <a:spcPct val="20000"/>
              </a:spcBef>
              <a:buChar char="•"/>
              <a:defRPr sz="5100">
                <a:solidFill>
                  <a:schemeClr val="tx1"/>
                </a:solidFill>
                <a:latin typeface="Arial" panose="020B0604020202020204" pitchFamily="34" charset="0"/>
              </a:defRPr>
            </a:lvl1pPr>
            <a:lvl2pPr marL="742950" indent="-285750" defTabSz="836613">
              <a:spcBef>
                <a:spcPct val="20000"/>
              </a:spcBef>
              <a:buChar char="–"/>
              <a:defRPr sz="4500">
                <a:solidFill>
                  <a:schemeClr val="tx1"/>
                </a:solidFill>
                <a:latin typeface="Arial" panose="020B0604020202020204" pitchFamily="34" charset="0"/>
              </a:defRPr>
            </a:lvl2pPr>
            <a:lvl3pPr marL="1143000" indent="-228600" defTabSz="836613">
              <a:spcBef>
                <a:spcPct val="20000"/>
              </a:spcBef>
              <a:buChar char="•"/>
              <a:defRPr sz="3900">
                <a:solidFill>
                  <a:schemeClr val="tx1"/>
                </a:solidFill>
                <a:latin typeface="Arial" panose="020B0604020202020204" pitchFamily="34" charset="0"/>
              </a:defRPr>
            </a:lvl3pPr>
            <a:lvl4pPr marL="1600200" indent="-228600" defTabSz="836613">
              <a:spcBef>
                <a:spcPct val="20000"/>
              </a:spcBef>
              <a:buChar char="–"/>
              <a:defRPr sz="3200">
                <a:solidFill>
                  <a:schemeClr val="tx1"/>
                </a:solidFill>
                <a:latin typeface="Arial" panose="020B0604020202020204" pitchFamily="34" charset="0"/>
              </a:defRPr>
            </a:lvl4pPr>
            <a:lvl5pPr marL="2057400" indent="-228600" defTabSz="836613">
              <a:spcBef>
                <a:spcPct val="20000"/>
              </a:spcBef>
              <a:buChar char="»"/>
              <a:defRPr sz="3200">
                <a:solidFill>
                  <a:schemeClr val="tx1"/>
                </a:solidFill>
                <a:latin typeface="Arial" panose="020B0604020202020204" pitchFamily="34" charset="0"/>
              </a:defRPr>
            </a:lvl5pPr>
            <a:lvl6pPr marL="25146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6pPr>
            <a:lvl7pPr marL="29718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7pPr>
            <a:lvl8pPr marL="34290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8pPr>
            <a:lvl9pPr marL="3886200" indent="-228600" defTabSz="836613" eaLnBrk="0" fontAlgn="base" hangingPunct="0">
              <a:spcBef>
                <a:spcPct val="20000"/>
              </a:spcBef>
              <a:spcAft>
                <a:spcPct val="0"/>
              </a:spcAft>
              <a:buChar char="»"/>
              <a:defRPr sz="3200">
                <a:solidFill>
                  <a:schemeClr val="tx1"/>
                </a:solidFill>
                <a:latin typeface="Arial" panose="020B0604020202020204" pitchFamily="34" charset="0"/>
              </a:defRPr>
            </a:lvl9pPr>
          </a:lstStyle>
          <a:p>
            <a:pPr algn="ctr">
              <a:spcBef>
                <a:spcPct val="0"/>
              </a:spcBef>
              <a:buNone/>
            </a:pPr>
            <a:r>
              <a:rPr lang="en-US" altLang="en-US" sz="1600" b="1" dirty="0">
                <a:solidFill>
                  <a:schemeClr val="accent1"/>
                </a:solidFill>
              </a:rPr>
              <a:t>Machine Learning &amp; Multi-Dimensional Analytics </a:t>
            </a:r>
            <a:br>
              <a:rPr lang="en-US" altLang="en-US" sz="1600" b="1" dirty="0">
                <a:solidFill>
                  <a:schemeClr val="accent1"/>
                </a:solidFill>
              </a:rPr>
            </a:br>
            <a:r>
              <a:rPr lang="en-US" altLang="en-US" sz="1600" b="1" dirty="0">
                <a:solidFill>
                  <a:schemeClr val="accent1"/>
                </a:solidFill>
              </a:rPr>
              <a:t>Engine</a:t>
            </a:r>
          </a:p>
        </p:txBody>
      </p:sp>
      <p:pic>
        <p:nvPicPr>
          <p:cNvPr id="170" name="Picture 169">
            <a:extLst>
              <a:ext uri="{FF2B5EF4-FFF2-40B4-BE49-F238E27FC236}">
                <a16:creationId xmlns:a16="http://schemas.microsoft.com/office/drawing/2014/main" id="{BF54C175-F80E-4274-B039-D0D4DB81D4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3350" y="1263247"/>
            <a:ext cx="745720" cy="972445"/>
          </a:xfrm>
          <a:prstGeom prst="rect">
            <a:avLst/>
          </a:prstGeom>
        </p:spPr>
      </p:pic>
      <p:pic>
        <p:nvPicPr>
          <p:cNvPr id="171" name="BCF3A9BF-6755-4944-A755-100A52E5F1BA" descr="image006">
            <a:extLst>
              <a:ext uri="{FF2B5EF4-FFF2-40B4-BE49-F238E27FC236}">
                <a16:creationId xmlns:a16="http://schemas.microsoft.com/office/drawing/2014/main" id="{4E515CDB-D2CB-497A-B295-FCC7F8A1965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7269" t="21117" r="8330" b="23169"/>
          <a:stretch/>
        </p:blipFill>
        <p:spPr bwMode="auto">
          <a:xfrm>
            <a:off x="4859685" y="2385733"/>
            <a:ext cx="1418016" cy="121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2" name="Group 171">
            <a:extLst>
              <a:ext uri="{FF2B5EF4-FFF2-40B4-BE49-F238E27FC236}">
                <a16:creationId xmlns:a16="http://schemas.microsoft.com/office/drawing/2014/main" id="{26613EDC-5D42-4790-BFFC-199410D89609}"/>
              </a:ext>
            </a:extLst>
          </p:cNvPr>
          <p:cNvGrpSpPr/>
          <p:nvPr/>
        </p:nvGrpSpPr>
        <p:grpSpPr>
          <a:xfrm>
            <a:off x="5807968" y="4677258"/>
            <a:ext cx="4381864" cy="1920094"/>
            <a:chOff x="5807968" y="4677258"/>
            <a:chExt cx="4381864" cy="1920094"/>
          </a:xfrm>
        </p:grpSpPr>
        <p:pic>
          <p:nvPicPr>
            <p:cNvPr id="173" name="Picture 4" descr="Image result for lenovo logo">
              <a:extLst>
                <a:ext uri="{FF2B5EF4-FFF2-40B4-BE49-F238E27FC236}">
                  <a16:creationId xmlns:a16="http://schemas.microsoft.com/office/drawing/2014/main" id="{7B23BC8C-1CFB-4182-A4CE-EFF7B471126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93669" y="5684923"/>
              <a:ext cx="912429" cy="912429"/>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8" descr="Image result for cisco logo">
              <a:extLst>
                <a:ext uri="{FF2B5EF4-FFF2-40B4-BE49-F238E27FC236}">
                  <a16:creationId xmlns:a16="http://schemas.microsoft.com/office/drawing/2014/main" id="{88276192-3232-45D9-99DA-FCDE58379F4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9055" t="18388" r="1"/>
            <a:stretch/>
          </p:blipFill>
          <p:spPr bwMode="auto">
            <a:xfrm>
              <a:off x="7205646" y="5858003"/>
              <a:ext cx="670681" cy="45974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374B29A7-E023-4E9B-B2CA-EE4459F001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14262" y="5538841"/>
              <a:ext cx="605458" cy="877637"/>
            </a:xfrm>
            <a:prstGeom prst="rect">
              <a:avLst/>
            </a:prstGeom>
          </p:spPr>
        </p:pic>
        <p:pic>
          <p:nvPicPr>
            <p:cNvPr id="176" name="Picture 175">
              <a:extLst>
                <a:ext uri="{FF2B5EF4-FFF2-40B4-BE49-F238E27FC236}">
                  <a16:creationId xmlns:a16="http://schemas.microsoft.com/office/drawing/2014/main" id="{E7B9A73E-9B07-4913-AB5A-09B9764BA03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24345" y="5199507"/>
              <a:ext cx="1009931" cy="465281"/>
            </a:xfrm>
            <a:prstGeom prst="rect">
              <a:avLst/>
            </a:prstGeom>
          </p:spPr>
        </p:pic>
        <p:pic>
          <p:nvPicPr>
            <p:cNvPr id="177" name="Picture 176">
              <a:extLst>
                <a:ext uri="{FF2B5EF4-FFF2-40B4-BE49-F238E27FC236}">
                  <a16:creationId xmlns:a16="http://schemas.microsoft.com/office/drawing/2014/main" id="{5CCEE001-6092-4A0A-B3E5-E4B092D437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84804" y="4677258"/>
              <a:ext cx="1005366" cy="366561"/>
            </a:xfrm>
            <a:prstGeom prst="rect">
              <a:avLst/>
            </a:prstGeom>
          </p:spPr>
        </p:pic>
        <p:pic>
          <p:nvPicPr>
            <p:cNvPr id="178" name="Picture 177">
              <a:extLst>
                <a:ext uri="{FF2B5EF4-FFF2-40B4-BE49-F238E27FC236}">
                  <a16:creationId xmlns:a16="http://schemas.microsoft.com/office/drawing/2014/main" id="{6FFEC427-28C9-4C7F-B753-5A5856B5DDD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97614" y="4876118"/>
              <a:ext cx="1492218" cy="499970"/>
            </a:xfrm>
            <a:prstGeom prst="rect">
              <a:avLst/>
            </a:prstGeom>
          </p:spPr>
        </p:pic>
        <p:pic>
          <p:nvPicPr>
            <p:cNvPr id="179" name="Picture 2" descr="Image result for softlayer logo">
              <a:extLst>
                <a:ext uri="{FF2B5EF4-FFF2-40B4-BE49-F238E27FC236}">
                  <a16:creationId xmlns:a16="http://schemas.microsoft.com/office/drawing/2014/main" id="{8C14A29B-03BE-487E-9CF4-F4FD2648F44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40497" b="41635"/>
            <a:stretch/>
          </p:blipFill>
          <p:spPr bwMode="auto">
            <a:xfrm>
              <a:off x="5807968" y="5511985"/>
              <a:ext cx="1741719" cy="311205"/>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Image result for dell logo">
              <a:extLst>
                <a:ext uri="{FF2B5EF4-FFF2-40B4-BE49-F238E27FC236}">
                  <a16:creationId xmlns:a16="http://schemas.microsoft.com/office/drawing/2014/main" id="{83F64DA4-AE83-4EAA-9846-7218A1F0FFC5}"/>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81410" y="5832381"/>
              <a:ext cx="493294" cy="493294"/>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6" descr="Image result for aix logo">
              <a:extLst>
                <a:ext uri="{FF2B5EF4-FFF2-40B4-BE49-F238E27FC236}">
                  <a16:creationId xmlns:a16="http://schemas.microsoft.com/office/drawing/2014/main" id="{038F837A-DB22-4CC7-8787-FE3FF234837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522382" y="5441775"/>
              <a:ext cx="495040" cy="4950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1724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9946-35FC-417D-8A40-2BA8C67A30FA}"/>
              </a:ext>
            </a:extLst>
          </p:cNvPr>
          <p:cNvSpPr>
            <a:spLocks noGrp="1"/>
          </p:cNvSpPr>
          <p:nvPr>
            <p:ph type="title"/>
          </p:nvPr>
        </p:nvSpPr>
        <p:spPr/>
        <p:txBody>
          <a:bodyPr/>
          <a:lstStyle/>
          <a:p>
            <a:r>
              <a:rPr lang="en-AU" dirty="0"/>
              <a:t>Scope</a:t>
            </a:r>
          </a:p>
        </p:txBody>
      </p:sp>
      <p:sp>
        <p:nvSpPr>
          <p:cNvPr id="3" name="Content Placeholder 2">
            <a:extLst>
              <a:ext uri="{FF2B5EF4-FFF2-40B4-BE49-F238E27FC236}">
                <a16:creationId xmlns:a16="http://schemas.microsoft.com/office/drawing/2014/main" id="{C91B4AF9-0E34-4620-9D36-EF61DEF7A51C}"/>
              </a:ext>
            </a:extLst>
          </p:cNvPr>
          <p:cNvSpPr>
            <a:spLocks noGrp="1"/>
          </p:cNvSpPr>
          <p:nvPr>
            <p:ph idx="1"/>
          </p:nvPr>
        </p:nvSpPr>
        <p:spPr>
          <a:xfrm>
            <a:off x="366185" y="908720"/>
            <a:ext cx="11459633" cy="5029200"/>
          </a:xfrm>
        </p:spPr>
        <p:txBody>
          <a:bodyPr/>
          <a:lstStyle/>
          <a:p>
            <a:pPr>
              <a:spcBef>
                <a:spcPts val="600"/>
              </a:spcBef>
              <a:spcAft>
                <a:spcPts val="600"/>
              </a:spcAft>
            </a:pPr>
            <a:r>
              <a:rPr lang="en-US" dirty="0"/>
              <a:t>SDIC provides the following functions:</a:t>
            </a:r>
          </a:p>
          <a:p>
            <a:pPr lvl="1">
              <a:spcBef>
                <a:spcPts val="600"/>
              </a:spcBef>
              <a:spcAft>
                <a:spcPts val="600"/>
              </a:spcAft>
            </a:pPr>
            <a:r>
              <a:rPr lang="en-US" dirty="0" err="1"/>
              <a:t>Optimises</a:t>
            </a:r>
            <a:r>
              <a:rPr lang="en-US" dirty="0"/>
              <a:t> VM placement, increasing VM density to reduce waste while reducing risk of over-committing</a:t>
            </a:r>
          </a:p>
          <a:p>
            <a:pPr lvl="1">
              <a:spcBef>
                <a:spcPts val="600"/>
              </a:spcBef>
              <a:spcAft>
                <a:spcPts val="600"/>
              </a:spcAft>
            </a:pPr>
            <a:r>
              <a:rPr lang="en-US" dirty="0"/>
              <a:t>Provides predictive analytics and automatable recommendations to </a:t>
            </a:r>
          </a:p>
          <a:p>
            <a:pPr lvl="2">
              <a:spcBef>
                <a:spcPts val="600"/>
              </a:spcBef>
              <a:spcAft>
                <a:spcPts val="600"/>
              </a:spcAft>
            </a:pPr>
            <a:r>
              <a:rPr lang="en-US" dirty="0"/>
              <a:t>Optimize resource placement to ensure balanced workloads</a:t>
            </a:r>
          </a:p>
          <a:p>
            <a:pPr lvl="2">
              <a:spcBef>
                <a:spcPts val="600"/>
              </a:spcBef>
              <a:spcAft>
                <a:spcPts val="600"/>
              </a:spcAft>
            </a:pPr>
            <a:r>
              <a:rPr lang="en-US" dirty="0"/>
              <a:t>Right-size VMs for CPU &amp; memory, and identify idle VMs</a:t>
            </a:r>
          </a:p>
          <a:p>
            <a:pPr lvl="2">
              <a:spcBef>
                <a:spcPts val="600"/>
              </a:spcBef>
              <a:spcAft>
                <a:spcPts val="600"/>
              </a:spcAft>
            </a:pPr>
            <a:r>
              <a:rPr lang="en-US" dirty="0"/>
              <a:t>Resize capacity at cluster and environment levels</a:t>
            </a:r>
          </a:p>
          <a:p>
            <a:pPr lvl="1">
              <a:spcBef>
                <a:spcPts val="600"/>
              </a:spcBef>
              <a:spcAft>
                <a:spcPts val="600"/>
              </a:spcAft>
            </a:pPr>
            <a:r>
              <a:rPr lang="en-US" dirty="0"/>
              <a:t>Reduces software cost by reducing the number of CPUs needed to be licensed and moving VMs to specific licensed hosts (software license control is an add-on)</a:t>
            </a:r>
          </a:p>
          <a:p>
            <a:pPr lvl="1">
              <a:spcBef>
                <a:spcPts val="600"/>
              </a:spcBef>
              <a:spcAft>
                <a:spcPts val="600"/>
              </a:spcAft>
            </a:pPr>
            <a:r>
              <a:rPr lang="en-US" dirty="0"/>
              <a:t>Helps in initial VM placement and its automation, even across multiple clouds</a:t>
            </a:r>
          </a:p>
          <a:p>
            <a:pPr lvl="1"/>
            <a:r>
              <a:rPr lang="en-AU" dirty="0"/>
              <a:t>Includes a reservation feature which allows forecasting of future hardware and software spend</a:t>
            </a:r>
          </a:p>
          <a:p>
            <a:pPr>
              <a:spcBef>
                <a:spcPts val="600"/>
              </a:spcBef>
              <a:spcAft>
                <a:spcPts val="600"/>
              </a:spcAft>
            </a:pPr>
            <a:r>
              <a:rPr lang="en-US" dirty="0"/>
              <a:t>SDIC applies to the Midrange environments mainly :</a:t>
            </a:r>
          </a:p>
          <a:p>
            <a:pPr lvl="1">
              <a:spcBef>
                <a:spcPts val="600"/>
              </a:spcBef>
              <a:spcAft>
                <a:spcPts val="600"/>
              </a:spcAft>
            </a:pPr>
            <a:r>
              <a:rPr lang="en-US" dirty="0"/>
              <a:t>Hypervisors supported - VMware, </a:t>
            </a:r>
            <a:r>
              <a:rPr lang="en-US" dirty="0" err="1"/>
              <a:t>HyperV</a:t>
            </a:r>
            <a:r>
              <a:rPr lang="en-US" dirty="0"/>
              <a:t>, KVM, </a:t>
            </a:r>
            <a:r>
              <a:rPr lang="en-US" dirty="0" err="1"/>
              <a:t>PowerVM</a:t>
            </a:r>
            <a:r>
              <a:rPr lang="en-US" dirty="0"/>
              <a:t>, Containers</a:t>
            </a:r>
          </a:p>
          <a:p>
            <a:pPr lvl="1">
              <a:spcBef>
                <a:spcPts val="600"/>
              </a:spcBef>
              <a:spcAft>
                <a:spcPts val="600"/>
              </a:spcAft>
            </a:pPr>
            <a:r>
              <a:rPr lang="en-US" dirty="0"/>
              <a:t>Physical x86 (Windows &amp; Linux) and Power.</a:t>
            </a:r>
          </a:p>
          <a:p>
            <a:pPr lvl="1">
              <a:spcBef>
                <a:spcPts val="600"/>
              </a:spcBef>
              <a:spcAft>
                <a:spcPts val="600"/>
              </a:spcAft>
            </a:pPr>
            <a:r>
              <a:rPr lang="en-US" dirty="0"/>
              <a:t>Public Clouds ( </a:t>
            </a:r>
            <a:r>
              <a:rPr lang="en-US" dirty="0" err="1"/>
              <a:t>BlueMix</a:t>
            </a:r>
            <a:r>
              <a:rPr lang="en-US" dirty="0"/>
              <a:t>, AWS, Azure )</a:t>
            </a:r>
          </a:p>
          <a:p>
            <a:pPr>
              <a:spcBef>
                <a:spcPts val="600"/>
              </a:spcBef>
              <a:spcAft>
                <a:spcPts val="600"/>
              </a:spcAft>
            </a:pPr>
            <a:endParaRPr lang="en-US" dirty="0"/>
          </a:p>
          <a:p>
            <a:pPr>
              <a:spcBef>
                <a:spcPts val="600"/>
              </a:spcBef>
              <a:spcAft>
                <a:spcPts val="600"/>
              </a:spcAft>
            </a:pPr>
            <a:endParaRPr lang="en-US" b="1" dirty="0">
              <a:solidFill>
                <a:srgbClr val="0432FF"/>
              </a:solidFill>
            </a:endParaRPr>
          </a:p>
          <a:p>
            <a:endParaRPr lang="en-AU" dirty="0"/>
          </a:p>
        </p:txBody>
      </p:sp>
      <p:sp>
        <p:nvSpPr>
          <p:cNvPr id="4" name="Footer Placeholder 3">
            <a:extLst>
              <a:ext uri="{FF2B5EF4-FFF2-40B4-BE49-F238E27FC236}">
                <a16:creationId xmlns:a16="http://schemas.microsoft.com/office/drawing/2014/main" id="{8923BC5E-D5A3-4270-B145-3EEDB344CA53}"/>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38D6572C-093F-4607-8B18-07D8634E5A5F}"/>
              </a:ext>
            </a:extLst>
          </p:cNvPr>
          <p:cNvSpPr>
            <a:spLocks noGrp="1"/>
          </p:cNvSpPr>
          <p:nvPr>
            <p:ph type="sldNum" sz="quarter" idx="11"/>
          </p:nvPr>
        </p:nvSpPr>
        <p:spPr/>
        <p:txBody>
          <a:bodyPr/>
          <a:lstStyle/>
          <a:p>
            <a:fld id="{0C426F34-4EC7-4C3E-BCC5-CCD747DD43EB}" type="slidenum">
              <a:rPr lang="en-AU" smtClean="0"/>
              <a:pPr/>
              <a:t>6</a:t>
            </a:fld>
            <a:endParaRPr lang="en-AU"/>
          </a:p>
        </p:txBody>
      </p:sp>
      <p:sp>
        <p:nvSpPr>
          <p:cNvPr id="6" name="Date Placeholder 5">
            <a:extLst>
              <a:ext uri="{FF2B5EF4-FFF2-40B4-BE49-F238E27FC236}">
                <a16:creationId xmlns:a16="http://schemas.microsoft.com/office/drawing/2014/main" id="{A9AAA7DF-F757-4E61-927B-5A435006FC93}"/>
              </a:ext>
            </a:extLst>
          </p:cNvPr>
          <p:cNvSpPr>
            <a:spLocks noGrp="1"/>
          </p:cNvSpPr>
          <p:nvPr>
            <p:ph type="dt" sz="half" idx="12"/>
          </p:nvPr>
        </p:nvSpPr>
        <p:spPr/>
        <p:txBody>
          <a:bodyPr/>
          <a:lstStyle/>
          <a:p>
            <a:pPr>
              <a:spcBef>
                <a:spcPct val="0"/>
              </a:spcBef>
              <a:buFontTx/>
              <a:buNone/>
            </a:pPr>
            <a:fld id="{AB4CB440-2E3C-4AB6-9C9A-0E31BCA90871}" type="datetime4">
              <a:rPr lang="en-AU" smtClean="0"/>
              <a:t>15 January 2018</a:t>
            </a:fld>
            <a:endParaRPr lang="en-AU"/>
          </a:p>
        </p:txBody>
      </p:sp>
    </p:spTree>
    <p:extLst>
      <p:ext uri="{BB962C8B-B14F-4D97-AF65-F5344CB8AC3E}">
        <p14:creationId xmlns:p14="http://schemas.microsoft.com/office/powerpoint/2010/main" val="2011315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BF24203-7F92-4329-8C59-D22F107C2C7E}"/>
              </a:ext>
            </a:extLst>
          </p:cNvPr>
          <p:cNvSpPr>
            <a:spLocks noGrp="1"/>
          </p:cNvSpPr>
          <p:nvPr>
            <p:ph type="title"/>
          </p:nvPr>
        </p:nvSpPr>
        <p:spPr/>
        <p:txBody>
          <a:bodyPr/>
          <a:lstStyle/>
          <a:p>
            <a:r>
              <a:rPr lang="en-CA" dirty="0">
                <a:ea typeface="ＭＳ Ｐゴシック" pitchFamily="34" charset="-128"/>
              </a:rPr>
              <a:t>SDIC quantifies efficiency &amp; risk</a:t>
            </a:r>
            <a:br>
              <a:rPr lang="en-CA" dirty="0"/>
            </a:br>
            <a:endParaRPr lang="en-AU" dirty="0"/>
          </a:p>
        </p:txBody>
      </p:sp>
      <p:sp>
        <p:nvSpPr>
          <p:cNvPr id="4" name="Footer Placeholder 3">
            <a:extLst>
              <a:ext uri="{FF2B5EF4-FFF2-40B4-BE49-F238E27FC236}">
                <a16:creationId xmlns:a16="http://schemas.microsoft.com/office/drawing/2014/main" id="{310687CD-C612-4491-9F4D-81E5D3C59FBB}"/>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B5CA11F6-23E6-4365-890B-C520E878E793}"/>
              </a:ext>
            </a:extLst>
          </p:cNvPr>
          <p:cNvSpPr>
            <a:spLocks noGrp="1"/>
          </p:cNvSpPr>
          <p:nvPr>
            <p:ph type="sldNum" sz="quarter" idx="11"/>
          </p:nvPr>
        </p:nvSpPr>
        <p:spPr/>
        <p:txBody>
          <a:bodyPr/>
          <a:lstStyle/>
          <a:p>
            <a:fld id="{0C426F34-4EC7-4C3E-BCC5-CCD747DD43EB}" type="slidenum">
              <a:rPr lang="en-AU" smtClean="0"/>
              <a:pPr/>
              <a:t>7</a:t>
            </a:fld>
            <a:endParaRPr lang="en-AU"/>
          </a:p>
        </p:txBody>
      </p:sp>
      <p:sp>
        <p:nvSpPr>
          <p:cNvPr id="6" name="Date Placeholder 5">
            <a:extLst>
              <a:ext uri="{FF2B5EF4-FFF2-40B4-BE49-F238E27FC236}">
                <a16:creationId xmlns:a16="http://schemas.microsoft.com/office/drawing/2014/main" id="{6B6354DF-9D6E-4122-8A96-0B5D70C9F6B3}"/>
              </a:ext>
            </a:extLst>
          </p:cNvPr>
          <p:cNvSpPr>
            <a:spLocks noGrp="1"/>
          </p:cNvSpPr>
          <p:nvPr>
            <p:ph type="dt" sz="half" idx="12"/>
          </p:nvPr>
        </p:nvSpPr>
        <p:spPr/>
        <p:txBody>
          <a:bodyPr/>
          <a:lstStyle/>
          <a:p>
            <a:pPr>
              <a:spcBef>
                <a:spcPct val="0"/>
              </a:spcBef>
              <a:buFontTx/>
              <a:buNone/>
            </a:pPr>
            <a:fld id="{AB4CB440-2E3C-4AB6-9C9A-0E31BCA90871}" type="datetime4">
              <a:rPr lang="en-AU" smtClean="0"/>
              <a:t>15 January 2018</a:t>
            </a:fld>
            <a:endParaRPr lang="en-AU"/>
          </a:p>
        </p:txBody>
      </p:sp>
      <p:pic>
        <p:nvPicPr>
          <p:cNvPr id="7" name="Picture 6">
            <a:extLst>
              <a:ext uri="{FF2B5EF4-FFF2-40B4-BE49-F238E27FC236}">
                <a16:creationId xmlns:a16="http://schemas.microsoft.com/office/drawing/2014/main" id="{A612A8D4-6148-439F-B0DD-3B721F1782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437" y="1223517"/>
            <a:ext cx="9178387" cy="5144979"/>
          </a:xfrm>
          <a:prstGeom prst="rect">
            <a:avLst/>
          </a:prstGeom>
        </p:spPr>
      </p:pic>
      <p:sp>
        <p:nvSpPr>
          <p:cNvPr id="8" name="TextBox 7">
            <a:extLst>
              <a:ext uri="{FF2B5EF4-FFF2-40B4-BE49-F238E27FC236}">
                <a16:creationId xmlns:a16="http://schemas.microsoft.com/office/drawing/2014/main" id="{CBFBFC18-7A8D-4C6B-AC6E-B29783B64FC6}"/>
              </a:ext>
            </a:extLst>
          </p:cNvPr>
          <p:cNvSpPr txBox="1">
            <a:spLocks noChangeArrowheads="1"/>
          </p:cNvSpPr>
          <p:nvPr/>
        </p:nvSpPr>
        <p:spPr bwMode="auto">
          <a:xfrm>
            <a:off x="7823317" y="1912463"/>
            <a:ext cx="1624745" cy="64455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206" tIns="45603" rIns="91206" bIns="4560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795" dirty="0">
                <a:solidFill>
                  <a:srgbClr val="FF0000"/>
                </a:solidFill>
              </a:rPr>
              <a:t>Inefficiencies</a:t>
            </a:r>
          </a:p>
        </p:txBody>
      </p:sp>
      <p:sp>
        <p:nvSpPr>
          <p:cNvPr id="9" name="TextBox 8">
            <a:extLst>
              <a:ext uri="{FF2B5EF4-FFF2-40B4-BE49-F238E27FC236}">
                <a16:creationId xmlns:a16="http://schemas.microsoft.com/office/drawing/2014/main" id="{E102BA31-7ADD-46B3-93CD-EE5DA3ECD22D}"/>
              </a:ext>
            </a:extLst>
          </p:cNvPr>
          <p:cNvSpPr txBox="1">
            <a:spLocks noChangeArrowheads="1"/>
          </p:cNvSpPr>
          <p:nvPr/>
        </p:nvSpPr>
        <p:spPr bwMode="auto">
          <a:xfrm>
            <a:off x="3322176" y="1912463"/>
            <a:ext cx="1049909" cy="36832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206" tIns="45603" rIns="91206" bIns="4560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795" dirty="0">
                <a:solidFill>
                  <a:srgbClr val="FF0000"/>
                </a:solidFill>
              </a:rPr>
              <a:t>Risks</a:t>
            </a:r>
          </a:p>
        </p:txBody>
      </p:sp>
      <p:sp>
        <p:nvSpPr>
          <p:cNvPr id="11" name="TextBox 10">
            <a:extLst>
              <a:ext uri="{FF2B5EF4-FFF2-40B4-BE49-F238E27FC236}">
                <a16:creationId xmlns:a16="http://schemas.microsoft.com/office/drawing/2014/main" id="{475D6C76-071D-452C-A9F6-5A2AF5FF149D}"/>
              </a:ext>
            </a:extLst>
          </p:cNvPr>
          <p:cNvSpPr txBox="1">
            <a:spLocks noChangeArrowheads="1"/>
          </p:cNvSpPr>
          <p:nvPr/>
        </p:nvSpPr>
        <p:spPr bwMode="auto">
          <a:xfrm>
            <a:off x="2228921" y="3156363"/>
            <a:ext cx="1049909" cy="64455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206" tIns="45603" rIns="91206" bIns="4560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795">
                <a:solidFill>
                  <a:srgbClr val="FF0000"/>
                </a:solidFill>
              </a:rPr>
              <a:t>Clusters</a:t>
            </a:r>
          </a:p>
        </p:txBody>
      </p:sp>
      <p:sp>
        <p:nvSpPr>
          <p:cNvPr id="12" name="TextBox 11">
            <a:extLst>
              <a:ext uri="{FF2B5EF4-FFF2-40B4-BE49-F238E27FC236}">
                <a16:creationId xmlns:a16="http://schemas.microsoft.com/office/drawing/2014/main" id="{2CA246DB-8FD9-4684-96CE-A9F1F534D571}"/>
              </a:ext>
            </a:extLst>
          </p:cNvPr>
          <p:cNvSpPr txBox="1">
            <a:spLocks noChangeArrowheads="1"/>
          </p:cNvSpPr>
          <p:nvPr/>
        </p:nvSpPr>
        <p:spPr bwMode="auto">
          <a:xfrm>
            <a:off x="2241589" y="4140549"/>
            <a:ext cx="1049909" cy="36832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206" tIns="45603" rIns="91206" bIns="4560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795" dirty="0">
                <a:solidFill>
                  <a:srgbClr val="FF0000"/>
                </a:solidFill>
              </a:rPr>
              <a:t>Hosts</a:t>
            </a:r>
          </a:p>
        </p:txBody>
      </p:sp>
      <p:sp>
        <p:nvSpPr>
          <p:cNvPr id="13" name="Rectangle 12">
            <a:extLst>
              <a:ext uri="{FF2B5EF4-FFF2-40B4-BE49-F238E27FC236}">
                <a16:creationId xmlns:a16="http://schemas.microsoft.com/office/drawing/2014/main" id="{6236880B-662C-426B-AABC-9A76951ED962}"/>
              </a:ext>
            </a:extLst>
          </p:cNvPr>
          <p:cNvSpPr/>
          <p:nvPr/>
        </p:nvSpPr>
        <p:spPr>
          <a:xfrm flipV="1">
            <a:off x="4158208" y="3966073"/>
            <a:ext cx="1048194" cy="717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206" tIns="45603" rIns="91206" bIns="45603" anchor="ctr"/>
          <a:lstStyle/>
          <a:p>
            <a:pPr algn="ctr">
              <a:defRPr/>
            </a:pPr>
            <a:endParaRPr lang="en-US" sz="1795"/>
          </a:p>
        </p:txBody>
      </p:sp>
      <p:sp>
        <p:nvSpPr>
          <p:cNvPr id="14" name="Rectangle 13">
            <a:extLst>
              <a:ext uri="{FF2B5EF4-FFF2-40B4-BE49-F238E27FC236}">
                <a16:creationId xmlns:a16="http://schemas.microsoft.com/office/drawing/2014/main" id="{A97692F7-01A7-4656-9F9B-16D1BCD03124}"/>
              </a:ext>
            </a:extLst>
          </p:cNvPr>
          <p:cNvSpPr/>
          <p:nvPr/>
        </p:nvSpPr>
        <p:spPr>
          <a:xfrm flipV="1">
            <a:off x="2907847" y="4893536"/>
            <a:ext cx="2293245" cy="926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206" tIns="45603" rIns="91206" bIns="45603" anchor="ctr"/>
          <a:lstStyle/>
          <a:p>
            <a:pPr algn="ctr">
              <a:defRPr/>
            </a:pPr>
            <a:endParaRPr lang="en-US" sz="1795"/>
          </a:p>
        </p:txBody>
      </p:sp>
      <p:sp>
        <p:nvSpPr>
          <p:cNvPr id="15" name="Rectangle 14">
            <a:extLst>
              <a:ext uri="{FF2B5EF4-FFF2-40B4-BE49-F238E27FC236}">
                <a16:creationId xmlns:a16="http://schemas.microsoft.com/office/drawing/2014/main" id="{028EA3A0-74AC-4ECE-B629-BD468DEB5E15}"/>
              </a:ext>
            </a:extLst>
          </p:cNvPr>
          <p:cNvSpPr/>
          <p:nvPr/>
        </p:nvSpPr>
        <p:spPr>
          <a:xfrm flipV="1">
            <a:off x="6957958" y="2887947"/>
            <a:ext cx="1819690" cy="907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206" tIns="45603" rIns="91206" bIns="45603" anchor="ctr"/>
          <a:lstStyle/>
          <a:p>
            <a:pPr algn="ctr">
              <a:defRPr/>
            </a:pPr>
            <a:endParaRPr lang="en-US" sz="1795"/>
          </a:p>
        </p:txBody>
      </p:sp>
      <p:pic>
        <p:nvPicPr>
          <p:cNvPr id="16" name="Picture 7" descr="http://tbn1.google.com/images?q=tbn:HC_NaaQelOXgvM:http://www.bath.ac.uk/internal/bio-sci/Images/haz%2520general%2520warning.gif">
            <a:extLst>
              <a:ext uri="{FF2B5EF4-FFF2-40B4-BE49-F238E27FC236}">
                <a16:creationId xmlns:a16="http://schemas.microsoft.com/office/drawing/2014/main" id="{903E6AEB-5690-4841-8F58-E597EEF751F4}"/>
              </a:ext>
            </a:extLst>
          </p:cNvPr>
          <p:cNvPicPr>
            <a:picLocks noChangeAspect="1" noChangeArrowheads="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4432890" y="4542263"/>
            <a:ext cx="498826" cy="437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8">
            <a:extLst>
              <a:ext uri="{FF2B5EF4-FFF2-40B4-BE49-F238E27FC236}">
                <a16:creationId xmlns:a16="http://schemas.microsoft.com/office/drawing/2014/main" id="{0AD6AEF6-AAC1-4C9A-9B7A-50A0C39C9D08}"/>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535878" y="2674427"/>
            <a:ext cx="483541" cy="427038"/>
          </a:xfrm>
          <a:prstGeom prst="rect">
            <a:avLst/>
          </a:prstGeom>
          <a:noFill/>
          <a:ln w="9525">
            <a:noFill/>
            <a:miter lim="800000"/>
            <a:headEnd/>
            <a:tailEnd/>
          </a:ln>
        </p:spPr>
      </p:pic>
      <p:sp>
        <p:nvSpPr>
          <p:cNvPr id="18" name="TextBox 17">
            <a:extLst>
              <a:ext uri="{FF2B5EF4-FFF2-40B4-BE49-F238E27FC236}">
                <a16:creationId xmlns:a16="http://schemas.microsoft.com/office/drawing/2014/main" id="{730DA4EF-31BE-4326-AFD3-A3D533C56EAE}"/>
              </a:ext>
            </a:extLst>
          </p:cNvPr>
          <p:cNvSpPr txBox="1">
            <a:spLocks noChangeArrowheads="1"/>
          </p:cNvSpPr>
          <p:nvPr/>
        </p:nvSpPr>
        <p:spPr bwMode="auto">
          <a:xfrm>
            <a:off x="2217836" y="5152917"/>
            <a:ext cx="1049909" cy="64455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206" tIns="45603" rIns="91206" bIns="45603">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795" dirty="0">
                <a:solidFill>
                  <a:srgbClr val="FF0000"/>
                </a:solidFill>
              </a:rPr>
              <a:t>Guests</a:t>
            </a:r>
          </a:p>
        </p:txBody>
      </p:sp>
      <p:cxnSp>
        <p:nvCxnSpPr>
          <p:cNvPr id="19" name="Straight Connector 18">
            <a:extLst>
              <a:ext uri="{FF2B5EF4-FFF2-40B4-BE49-F238E27FC236}">
                <a16:creationId xmlns:a16="http://schemas.microsoft.com/office/drawing/2014/main" id="{FDC008C0-1BB5-4102-97B7-75CD6463D93C}"/>
              </a:ext>
            </a:extLst>
          </p:cNvPr>
          <p:cNvCxnSpPr/>
          <p:nvPr/>
        </p:nvCxnSpPr>
        <p:spPr>
          <a:xfrm>
            <a:off x="5198778" y="2374039"/>
            <a:ext cx="0" cy="3497263"/>
          </a:xfrm>
          <a:prstGeom prst="lin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10F59DAB-6F93-41B5-86AA-B7B892DB3542}"/>
              </a:ext>
            </a:extLst>
          </p:cNvPr>
          <p:cNvCxnSpPr/>
          <p:nvPr/>
        </p:nvCxnSpPr>
        <p:spPr>
          <a:xfrm flipH="1">
            <a:off x="7314634" y="2401749"/>
            <a:ext cx="11113" cy="3497263"/>
          </a:xfrm>
          <a:prstGeom prst="lin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D06819C8-084A-4E6A-B050-E283482A63FF}"/>
              </a:ext>
            </a:extLst>
          </p:cNvPr>
          <p:cNvSpPr txBox="1">
            <a:spLocks noChangeArrowheads="1"/>
          </p:cNvSpPr>
          <p:nvPr/>
        </p:nvSpPr>
        <p:spPr bwMode="auto">
          <a:xfrm>
            <a:off x="5430697" y="3232153"/>
            <a:ext cx="1584325"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dirty="0">
                <a:solidFill>
                  <a:srgbClr val="FF0000"/>
                </a:solidFill>
              </a:rPr>
              <a:t>Policy-Based</a:t>
            </a:r>
          </a:p>
          <a:p>
            <a:pPr eaLnBrk="1" hangingPunct="1"/>
            <a:r>
              <a:rPr lang="en-US" dirty="0">
                <a:solidFill>
                  <a:srgbClr val="FF0000"/>
                </a:solidFill>
              </a:rPr>
              <a:t>“Goal Posts”</a:t>
            </a:r>
          </a:p>
        </p:txBody>
      </p:sp>
      <p:cxnSp>
        <p:nvCxnSpPr>
          <p:cNvPr id="22" name="Straight Connector 21">
            <a:extLst>
              <a:ext uri="{FF2B5EF4-FFF2-40B4-BE49-F238E27FC236}">
                <a16:creationId xmlns:a16="http://schemas.microsoft.com/office/drawing/2014/main" id="{6545EF14-023C-4904-BBBF-B405D16BDA22}"/>
              </a:ext>
            </a:extLst>
          </p:cNvPr>
          <p:cNvCxnSpPr/>
          <p:nvPr/>
        </p:nvCxnSpPr>
        <p:spPr>
          <a:xfrm flipV="1">
            <a:off x="5184927" y="3713167"/>
            <a:ext cx="244475" cy="1174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5B507A-D310-40A9-98ED-C966A1DBC42F}"/>
              </a:ext>
            </a:extLst>
          </p:cNvPr>
          <p:cNvCxnSpPr/>
          <p:nvPr/>
        </p:nvCxnSpPr>
        <p:spPr>
          <a:xfrm>
            <a:off x="7110712" y="3733804"/>
            <a:ext cx="187325" cy="1174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615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C587845-4F4B-42F3-9A18-DFDF42134CD0}"/>
              </a:ext>
            </a:extLst>
          </p:cNvPr>
          <p:cNvSpPr>
            <a:spLocks noGrp="1"/>
          </p:cNvSpPr>
          <p:nvPr>
            <p:ph type="ftr" sz="quarter" idx="10"/>
          </p:nvPr>
        </p:nvSpPr>
        <p:spPr/>
        <p:txBody>
          <a:bodyPr/>
          <a:lstStyle/>
          <a:p>
            <a:r>
              <a:rPr lang="en-US"/>
              <a:t>IBM Services Platform with Watson   |   IBM Confidential </a:t>
            </a:r>
            <a:endParaRPr lang="en-AU"/>
          </a:p>
        </p:txBody>
      </p:sp>
      <p:sp>
        <p:nvSpPr>
          <p:cNvPr id="4" name="Slide Number Placeholder 3">
            <a:extLst>
              <a:ext uri="{FF2B5EF4-FFF2-40B4-BE49-F238E27FC236}">
                <a16:creationId xmlns:a16="http://schemas.microsoft.com/office/drawing/2014/main" id="{E8A12B17-ADD1-452A-A711-3F85203C8F6D}"/>
              </a:ext>
            </a:extLst>
          </p:cNvPr>
          <p:cNvSpPr>
            <a:spLocks noGrp="1"/>
          </p:cNvSpPr>
          <p:nvPr>
            <p:ph type="sldNum" sz="quarter" idx="11"/>
          </p:nvPr>
        </p:nvSpPr>
        <p:spPr/>
        <p:txBody>
          <a:bodyPr/>
          <a:lstStyle/>
          <a:p>
            <a:fld id="{F0FFBA74-A297-476A-9576-5FA25982D35F}" type="slidenum">
              <a:rPr lang="en-AU" smtClean="0"/>
              <a:pPr/>
              <a:t>8</a:t>
            </a:fld>
            <a:endParaRPr lang="en-AU"/>
          </a:p>
        </p:txBody>
      </p:sp>
      <p:sp>
        <p:nvSpPr>
          <p:cNvPr id="5" name="Date Placeholder 4">
            <a:extLst>
              <a:ext uri="{FF2B5EF4-FFF2-40B4-BE49-F238E27FC236}">
                <a16:creationId xmlns:a16="http://schemas.microsoft.com/office/drawing/2014/main" id="{BEBF7F47-784D-4F02-A9E5-15D489297D02}"/>
              </a:ext>
            </a:extLst>
          </p:cNvPr>
          <p:cNvSpPr>
            <a:spLocks noGrp="1"/>
          </p:cNvSpPr>
          <p:nvPr>
            <p:ph type="dt" sz="half" idx="12"/>
          </p:nvPr>
        </p:nvSpPr>
        <p:spPr/>
        <p:txBody>
          <a:bodyPr/>
          <a:lstStyle/>
          <a:p>
            <a:pPr>
              <a:spcBef>
                <a:spcPct val="0"/>
              </a:spcBef>
              <a:buFontTx/>
              <a:buNone/>
            </a:pPr>
            <a:fld id="{5D8392CB-0E97-4F69-8464-1E461B17DAE9}" type="datetime4">
              <a:rPr lang="en-AU" smtClean="0"/>
              <a:t>15 January 2018</a:t>
            </a:fld>
            <a:endParaRPr lang="en-AU"/>
          </a:p>
        </p:txBody>
      </p:sp>
      <p:pic>
        <p:nvPicPr>
          <p:cNvPr id="7" name="Picture 6">
            <a:extLst>
              <a:ext uri="{FF2B5EF4-FFF2-40B4-BE49-F238E27FC236}">
                <a16:creationId xmlns:a16="http://schemas.microsoft.com/office/drawing/2014/main" id="{D3D2FF14-4FA1-4AF4-81D6-7E447275F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437" y="1223517"/>
            <a:ext cx="9178387" cy="5144979"/>
          </a:xfrm>
          <a:prstGeom prst="rect">
            <a:avLst/>
          </a:prstGeom>
        </p:spPr>
      </p:pic>
      <p:pic>
        <p:nvPicPr>
          <p:cNvPr id="8" name="Picture 7">
            <a:extLst>
              <a:ext uri="{FF2B5EF4-FFF2-40B4-BE49-F238E27FC236}">
                <a16:creationId xmlns:a16="http://schemas.microsoft.com/office/drawing/2014/main" id="{8A08D81B-8DEB-405E-A5DC-2B3A5B7CC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435" y="1225051"/>
            <a:ext cx="9175649" cy="5143444"/>
          </a:xfrm>
          <a:prstGeom prst="rect">
            <a:avLst/>
          </a:prstGeom>
        </p:spPr>
      </p:pic>
      <p:sp>
        <p:nvSpPr>
          <p:cNvPr id="9" name="TextBox 8">
            <a:extLst>
              <a:ext uri="{FF2B5EF4-FFF2-40B4-BE49-F238E27FC236}">
                <a16:creationId xmlns:a16="http://schemas.microsoft.com/office/drawing/2014/main" id="{EB777419-BCB5-489D-A80E-BBC97142CE8A}"/>
              </a:ext>
            </a:extLst>
          </p:cNvPr>
          <p:cNvSpPr txBox="1">
            <a:spLocks noChangeArrowheads="1"/>
          </p:cNvSpPr>
          <p:nvPr/>
        </p:nvSpPr>
        <p:spPr bwMode="auto">
          <a:xfrm>
            <a:off x="7628371" y="5140568"/>
            <a:ext cx="1365040" cy="130750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1210" tIns="45606" rIns="91210" bIns="45606">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795" dirty="0">
                <a:solidFill>
                  <a:srgbClr val="FF0000"/>
                </a:solidFill>
              </a:rPr>
              <a:t>Actions to</a:t>
            </a:r>
          </a:p>
          <a:p>
            <a:pPr algn="ctr" eaLnBrk="1" hangingPunct="1"/>
            <a:r>
              <a:rPr lang="en-US" sz="1795" dirty="0">
                <a:solidFill>
                  <a:srgbClr val="FF0000"/>
                </a:solidFill>
              </a:rPr>
              <a:t> “Move to Center”</a:t>
            </a:r>
          </a:p>
        </p:txBody>
      </p:sp>
      <p:sp>
        <p:nvSpPr>
          <p:cNvPr id="10" name="Rectangle 9">
            <a:extLst>
              <a:ext uri="{FF2B5EF4-FFF2-40B4-BE49-F238E27FC236}">
                <a16:creationId xmlns:a16="http://schemas.microsoft.com/office/drawing/2014/main" id="{AB29EE66-C312-4A48-83F1-87A9447B3635}"/>
              </a:ext>
            </a:extLst>
          </p:cNvPr>
          <p:cNvSpPr/>
          <p:nvPr/>
        </p:nvSpPr>
        <p:spPr>
          <a:xfrm flipV="1">
            <a:off x="4683657" y="5149502"/>
            <a:ext cx="2834494" cy="903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210" tIns="45606" rIns="91210" bIns="45606" anchor="ctr"/>
          <a:lstStyle/>
          <a:p>
            <a:pPr algn="ctr">
              <a:defRPr/>
            </a:pPr>
            <a:endParaRPr lang="en-US" sz="1795"/>
          </a:p>
        </p:txBody>
      </p:sp>
      <p:sp>
        <p:nvSpPr>
          <p:cNvPr id="11" name="Right Arrow 8">
            <a:extLst>
              <a:ext uri="{FF2B5EF4-FFF2-40B4-BE49-F238E27FC236}">
                <a16:creationId xmlns:a16="http://schemas.microsoft.com/office/drawing/2014/main" id="{FE663060-CC1C-4C64-97F4-CCE996C8290A}"/>
              </a:ext>
            </a:extLst>
          </p:cNvPr>
          <p:cNvSpPr/>
          <p:nvPr/>
        </p:nvSpPr>
        <p:spPr>
          <a:xfrm>
            <a:off x="4780184" y="3477035"/>
            <a:ext cx="932725" cy="71735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210" tIns="45606" rIns="91210" bIns="45606" anchor="ctr"/>
          <a:lstStyle/>
          <a:p>
            <a:pPr algn="ctr">
              <a:defRPr/>
            </a:pPr>
            <a:endParaRPr lang="en-CA" sz="1795"/>
          </a:p>
        </p:txBody>
      </p:sp>
      <p:sp>
        <p:nvSpPr>
          <p:cNvPr id="12" name="Right Arrow 9">
            <a:extLst>
              <a:ext uri="{FF2B5EF4-FFF2-40B4-BE49-F238E27FC236}">
                <a16:creationId xmlns:a16="http://schemas.microsoft.com/office/drawing/2014/main" id="{92AF13ED-42D9-47BF-BF79-0CD0E43F400F}"/>
              </a:ext>
            </a:extLst>
          </p:cNvPr>
          <p:cNvSpPr/>
          <p:nvPr/>
        </p:nvSpPr>
        <p:spPr>
          <a:xfrm flipH="1">
            <a:off x="6791420" y="3477035"/>
            <a:ext cx="932725" cy="71735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210" tIns="45606" rIns="91210" bIns="45606" anchor="ctr"/>
          <a:lstStyle/>
          <a:p>
            <a:pPr algn="ctr">
              <a:defRPr/>
            </a:pPr>
            <a:endParaRPr lang="en-CA" sz="1795"/>
          </a:p>
        </p:txBody>
      </p:sp>
      <p:pic>
        <p:nvPicPr>
          <p:cNvPr id="13" name="Picture 12">
            <a:extLst>
              <a:ext uri="{FF2B5EF4-FFF2-40B4-BE49-F238E27FC236}">
                <a16:creationId xmlns:a16="http://schemas.microsoft.com/office/drawing/2014/main" id="{C32EA296-2E4C-4757-8073-3F4250DA8F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0435" y="1223516"/>
            <a:ext cx="9175649" cy="5143444"/>
          </a:xfrm>
          <a:prstGeom prst="rect">
            <a:avLst/>
          </a:prstGeom>
        </p:spPr>
      </p:pic>
      <p:sp>
        <p:nvSpPr>
          <p:cNvPr id="14" name="Right Arrow 10">
            <a:extLst>
              <a:ext uri="{FF2B5EF4-FFF2-40B4-BE49-F238E27FC236}">
                <a16:creationId xmlns:a16="http://schemas.microsoft.com/office/drawing/2014/main" id="{7F111319-9479-450B-803F-8A4A2B72E2F9}"/>
              </a:ext>
            </a:extLst>
          </p:cNvPr>
          <p:cNvSpPr/>
          <p:nvPr/>
        </p:nvSpPr>
        <p:spPr>
          <a:xfrm flipH="1">
            <a:off x="6269304" y="2784100"/>
            <a:ext cx="808391" cy="717358"/>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210" tIns="45606" rIns="91210" bIns="45606" anchor="ctr"/>
          <a:lstStyle/>
          <a:p>
            <a:pPr algn="ctr">
              <a:defRPr/>
            </a:pPr>
            <a:endParaRPr lang="en-CA" sz="1795"/>
          </a:p>
        </p:txBody>
      </p:sp>
      <p:sp>
        <p:nvSpPr>
          <p:cNvPr id="15" name="TextBox 14">
            <a:extLst>
              <a:ext uri="{FF2B5EF4-FFF2-40B4-BE49-F238E27FC236}">
                <a16:creationId xmlns:a16="http://schemas.microsoft.com/office/drawing/2014/main" id="{45E7E56F-FAAE-4474-881B-58F37981F4B8}"/>
              </a:ext>
            </a:extLst>
          </p:cNvPr>
          <p:cNvSpPr txBox="1">
            <a:spLocks noChangeArrowheads="1"/>
          </p:cNvSpPr>
          <p:nvPr/>
        </p:nvSpPr>
        <p:spPr bwMode="auto">
          <a:xfrm>
            <a:off x="3988993" y="2828883"/>
            <a:ext cx="2063759" cy="9207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91210" tIns="45606" rIns="91210" bIns="45606">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795" dirty="0">
                <a:solidFill>
                  <a:srgbClr val="FF0000"/>
                </a:solidFill>
              </a:rPr>
              <a:t>Freed Up Stranded Capacity</a:t>
            </a:r>
          </a:p>
        </p:txBody>
      </p:sp>
      <p:sp>
        <p:nvSpPr>
          <p:cNvPr id="16" name="TextBox 15">
            <a:extLst>
              <a:ext uri="{FF2B5EF4-FFF2-40B4-BE49-F238E27FC236}">
                <a16:creationId xmlns:a16="http://schemas.microsoft.com/office/drawing/2014/main" id="{38EDE725-2EF5-4CA4-9C1B-B8EF36656A1B}"/>
              </a:ext>
            </a:extLst>
          </p:cNvPr>
          <p:cNvSpPr txBox="1">
            <a:spLocks noChangeArrowheads="1"/>
          </p:cNvSpPr>
          <p:nvPr/>
        </p:nvSpPr>
        <p:spPr bwMode="auto">
          <a:xfrm>
            <a:off x="3155142" y="3657236"/>
            <a:ext cx="1408489" cy="9207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91210" tIns="45606" rIns="91210" bIns="45606">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795" dirty="0">
                <a:solidFill>
                  <a:srgbClr val="FF0000"/>
                </a:solidFill>
              </a:rPr>
              <a:t>Reduced Operational Risk</a:t>
            </a:r>
          </a:p>
        </p:txBody>
      </p:sp>
      <p:sp>
        <p:nvSpPr>
          <p:cNvPr id="17" name="Title 13">
            <a:extLst>
              <a:ext uri="{FF2B5EF4-FFF2-40B4-BE49-F238E27FC236}">
                <a16:creationId xmlns:a16="http://schemas.microsoft.com/office/drawing/2014/main" id="{C33B1270-912D-4C5E-8028-707FB81E7AEE}"/>
              </a:ext>
            </a:extLst>
          </p:cNvPr>
          <p:cNvSpPr txBox="1">
            <a:spLocks/>
          </p:cNvSpPr>
          <p:nvPr/>
        </p:nvSpPr>
        <p:spPr bwMode="auto">
          <a:xfrm>
            <a:off x="245780" y="564959"/>
            <a:ext cx="10945654"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lgn="l" rtl="0" eaLnBrk="1" fontAlgn="base" hangingPunct="1">
              <a:spcBef>
                <a:spcPct val="0"/>
              </a:spcBef>
              <a:spcAft>
                <a:spcPct val="0"/>
              </a:spcAft>
              <a:defRPr sz="2200" kern="1200">
                <a:solidFill>
                  <a:schemeClr val="tx1"/>
                </a:solidFill>
                <a:latin typeface="+mj-lt"/>
                <a:ea typeface="+mj-ea"/>
                <a:cs typeface="+mj-cs"/>
              </a:defRPr>
            </a:lvl1pPr>
            <a:lvl2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200">
                <a:solidFill>
                  <a:schemeClr val="accent1"/>
                </a:solidFill>
                <a:latin typeface="Arial" panose="020B0604020202020204" pitchFamily="34" charset="0"/>
                <a:cs typeface="Arial" panose="020B0604020202020204" pitchFamily="34" charset="0"/>
              </a:defRPr>
            </a:lvl9pPr>
          </a:lstStyle>
          <a:p>
            <a:pPr>
              <a:buFontTx/>
              <a:buNone/>
            </a:pPr>
            <a:r>
              <a:rPr lang="en-US" b="0" dirty="0"/>
              <a:t>….and generates detailed plans to optimize</a:t>
            </a:r>
          </a:p>
        </p:txBody>
      </p:sp>
    </p:spTree>
    <p:extLst>
      <p:ext uri="{BB962C8B-B14F-4D97-AF65-F5344CB8AC3E}">
        <p14:creationId xmlns:p14="http://schemas.microsoft.com/office/powerpoint/2010/main" val="691174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AC28-E23C-46EA-A2C6-B3A2B0A922CF}"/>
              </a:ext>
            </a:extLst>
          </p:cNvPr>
          <p:cNvSpPr>
            <a:spLocks noGrp="1"/>
          </p:cNvSpPr>
          <p:nvPr>
            <p:ph type="title"/>
          </p:nvPr>
        </p:nvSpPr>
        <p:spPr/>
        <p:txBody>
          <a:bodyPr/>
          <a:lstStyle/>
          <a:p>
            <a:r>
              <a:rPr lang="en-AU" dirty="0"/>
              <a:t>What reporting is provided?</a:t>
            </a:r>
          </a:p>
        </p:txBody>
      </p:sp>
      <p:sp>
        <p:nvSpPr>
          <p:cNvPr id="3" name="Content Placeholder 2">
            <a:extLst>
              <a:ext uri="{FF2B5EF4-FFF2-40B4-BE49-F238E27FC236}">
                <a16:creationId xmlns:a16="http://schemas.microsoft.com/office/drawing/2014/main" id="{FC857C41-E51E-43C8-A0C1-E742362E5432}"/>
              </a:ext>
            </a:extLst>
          </p:cNvPr>
          <p:cNvSpPr>
            <a:spLocks noGrp="1"/>
          </p:cNvSpPr>
          <p:nvPr>
            <p:ph idx="1"/>
          </p:nvPr>
        </p:nvSpPr>
        <p:spPr>
          <a:xfrm>
            <a:off x="366185" y="980728"/>
            <a:ext cx="11459633" cy="5029200"/>
          </a:xfrm>
        </p:spPr>
        <p:txBody>
          <a:bodyPr/>
          <a:lstStyle/>
          <a:p>
            <a:r>
              <a:rPr lang="en-US" dirty="0"/>
              <a:t>SDIC provides a set of dashboards that will help the Operations teams take informed decisions on where and how to run their workloads in a most optimal manner based on pre-set or default best practices based set of policies</a:t>
            </a:r>
          </a:p>
          <a:p>
            <a:endParaRPr lang="en-US" dirty="0"/>
          </a:p>
          <a:p>
            <a:endParaRPr lang="en-AU" dirty="0"/>
          </a:p>
        </p:txBody>
      </p:sp>
      <p:sp>
        <p:nvSpPr>
          <p:cNvPr id="4" name="Footer Placeholder 3">
            <a:extLst>
              <a:ext uri="{FF2B5EF4-FFF2-40B4-BE49-F238E27FC236}">
                <a16:creationId xmlns:a16="http://schemas.microsoft.com/office/drawing/2014/main" id="{B8CD497C-E537-4F26-A771-840E8A837220}"/>
              </a:ext>
            </a:extLst>
          </p:cNvPr>
          <p:cNvSpPr>
            <a:spLocks noGrp="1"/>
          </p:cNvSpPr>
          <p:nvPr>
            <p:ph type="ftr" sz="quarter" idx="10"/>
          </p:nvPr>
        </p:nvSpPr>
        <p:spPr/>
        <p:txBody>
          <a:bodyPr/>
          <a:lstStyle/>
          <a:p>
            <a:r>
              <a:rPr lang="en-US"/>
              <a:t>IBM Services Platform with Watson   |   IBM Confidential </a:t>
            </a:r>
            <a:endParaRPr lang="en-AU"/>
          </a:p>
        </p:txBody>
      </p:sp>
      <p:sp>
        <p:nvSpPr>
          <p:cNvPr id="5" name="Slide Number Placeholder 4">
            <a:extLst>
              <a:ext uri="{FF2B5EF4-FFF2-40B4-BE49-F238E27FC236}">
                <a16:creationId xmlns:a16="http://schemas.microsoft.com/office/drawing/2014/main" id="{9B8CA4DE-46D0-4427-BE11-441855CEDEB0}"/>
              </a:ext>
            </a:extLst>
          </p:cNvPr>
          <p:cNvSpPr>
            <a:spLocks noGrp="1"/>
          </p:cNvSpPr>
          <p:nvPr>
            <p:ph type="sldNum" sz="quarter" idx="11"/>
          </p:nvPr>
        </p:nvSpPr>
        <p:spPr/>
        <p:txBody>
          <a:bodyPr/>
          <a:lstStyle/>
          <a:p>
            <a:fld id="{0C426F34-4EC7-4C3E-BCC5-CCD747DD43EB}" type="slidenum">
              <a:rPr lang="en-AU" smtClean="0"/>
              <a:pPr/>
              <a:t>9</a:t>
            </a:fld>
            <a:endParaRPr lang="en-AU"/>
          </a:p>
        </p:txBody>
      </p:sp>
      <p:sp>
        <p:nvSpPr>
          <p:cNvPr id="6" name="Date Placeholder 5">
            <a:extLst>
              <a:ext uri="{FF2B5EF4-FFF2-40B4-BE49-F238E27FC236}">
                <a16:creationId xmlns:a16="http://schemas.microsoft.com/office/drawing/2014/main" id="{F564EC03-C0B7-4F2F-884C-8432EB559D91}"/>
              </a:ext>
            </a:extLst>
          </p:cNvPr>
          <p:cNvSpPr>
            <a:spLocks noGrp="1"/>
          </p:cNvSpPr>
          <p:nvPr>
            <p:ph type="dt" sz="half" idx="12"/>
          </p:nvPr>
        </p:nvSpPr>
        <p:spPr/>
        <p:txBody>
          <a:bodyPr/>
          <a:lstStyle/>
          <a:p>
            <a:pPr>
              <a:spcBef>
                <a:spcPct val="0"/>
              </a:spcBef>
              <a:buFontTx/>
              <a:buNone/>
            </a:pPr>
            <a:fld id="{C4EB5C8C-F6D6-417A-9345-480AB52D9EEA}" type="datetime4">
              <a:rPr lang="en-AU" smtClean="0"/>
              <a:t>15 January 2018</a:t>
            </a:fld>
            <a:endParaRPr lang="en-AU"/>
          </a:p>
        </p:txBody>
      </p:sp>
      <p:pic>
        <p:nvPicPr>
          <p:cNvPr id="108" name="Picture 107">
            <a:extLst>
              <a:ext uri="{FF2B5EF4-FFF2-40B4-BE49-F238E27FC236}">
                <a16:creationId xmlns:a16="http://schemas.microsoft.com/office/drawing/2014/main" id="{CB631A88-16C2-4DB5-88EB-A66CADC82A17}"/>
              </a:ext>
            </a:extLst>
          </p:cNvPr>
          <p:cNvPicPr>
            <a:picLocks noChangeAspect="1"/>
          </p:cNvPicPr>
          <p:nvPr/>
        </p:nvPicPr>
        <p:blipFill>
          <a:blip r:embed="rId2"/>
          <a:stretch>
            <a:fillRect/>
          </a:stretch>
        </p:blipFill>
        <p:spPr>
          <a:xfrm>
            <a:off x="2697185" y="2060040"/>
            <a:ext cx="6797629" cy="4249280"/>
          </a:xfrm>
          <a:prstGeom prst="rect">
            <a:avLst/>
          </a:prstGeom>
        </p:spPr>
      </p:pic>
    </p:spTree>
    <p:extLst>
      <p:ext uri="{BB962C8B-B14F-4D97-AF65-F5344CB8AC3E}">
        <p14:creationId xmlns:p14="http://schemas.microsoft.com/office/powerpoint/2010/main" val="21902292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XMOLjYMBvkCDW96ju4onOQ"/>
</p:tagLst>
</file>

<file path=ppt/theme/theme1.xml><?xml version="1.0" encoding="utf-8"?>
<a:theme xmlns:a="http://schemas.openxmlformats.org/drawingml/2006/main" name="IBM Standard Theme">
  <a:themeElements>
    <a:clrScheme name="GTS Colour Palette Full">
      <a:dk1>
        <a:srgbClr val="000000"/>
      </a:dk1>
      <a:lt1>
        <a:sysClr val="window" lastClr="FFFFFF"/>
      </a:lt1>
      <a:dk2>
        <a:srgbClr val="00649D"/>
      </a:dk2>
      <a:lt2>
        <a:srgbClr val="727272"/>
      </a:lt2>
      <a:accent1>
        <a:srgbClr val="00B0D8"/>
      </a:accent1>
      <a:accent2>
        <a:srgbClr val="00A6A0"/>
      </a:accent2>
      <a:accent3>
        <a:srgbClr val="17AF4B"/>
      </a:accent3>
      <a:accent4>
        <a:srgbClr val="F04E37"/>
      </a:accent4>
      <a:accent5>
        <a:srgbClr val="FFCF01"/>
      </a:accent5>
      <a:accent6>
        <a:srgbClr val="FF0000"/>
      </a:accent6>
      <a:hlink>
        <a:srgbClr val="008ABF"/>
      </a:hlink>
      <a:folHlink>
        <a:srgbClr val="7F1C7D"/>
      </a:folHlink>
    </a:clrScheme>
    <a:fontScheme name="Custom 1">
      <a:majorFont>
        <a:latin typeface="IBM Plex Sans"/>
        <a:ea typeface=""/>
        <a:cs typeface="Arial"/>
      </a:majorFont>
      <a:minorFont>
        <a:latin typeface="IBM Plex Sans"/>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45720" rIns="0" bIns="45720" numCol="1" anchor="t" anchorCtr="0" compatLnSpc="1">
        <a:prstTxWarp prst="textNoShape">
          <a:avLst/>
        </a:prstTxWarp>
      </a:bodyPr>
      <a:lstStyle>
        <a:defPPr marL="0" marR="0" indent="0" algn="l" defTabSz="914400" rtl="0" eaLnBrk="1" fontAlgn="base" latinLnBrk="0" hangingPunct="1">
          <a:lnSpc>
            <a:spcPct val="100000"/>
          </a:lnSpc>
          <a:spcBef>
            <a:spcPct val="40000"/>
          </a:spcBef>
          <a:spcAft>
            <a:spcPct val="0"/>
          </a:spcAft>
          <a:buClrTx/>
          <a:buSzTx/>
          <a:buFont typeface="Wingdings" panose="05000000000000000000" pitchFamily="2" charset="2"/>
          <a:buChar char="§"/>
          <a:tabLst/>
          <a:defRPr kumimoji="0" lang="en-AU" sz="1400" b="1"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IBM SmartCloud Template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
      <a:clrScheme name="IBM SmartCloud Template 2">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GTS Standard 16x9 Template 2017.potx" id="{0BA9831B-73C7-4DCD-8564-A8B80190FB24}" vid="{EB9E2034-695F-4F37-B91E-D58B566A7C8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TS Colour Palette Full">
    <a:dk1>
      <a:srgbClr val="000000"/>
    </a:dk1>
    <a:lt1>
      <a:sysClr val="window" lastClr="FFFFFF"/>
    </a:lt1>
    <a:dk2>
      <a:srgbClr val="00649D"/>
    </a:dk2>
    <a:lt2>
      <a:srgbClr val="727272"/>
    </a:lt2>
    <a:accent1>
      <a:srgbClr val="00B0D8"/>
    </a:accent1>
    <a:accent2>
      <a:srgbClr val="00A6A0"/>
    </a:accent2>
    <a:accent3>
      <a:srgbClr val="17AF4B"/>
    </a:accent3>
    <a:accent4>
      <a:srgbClr val="F04E37"/>
    </a:accent4>
    <a:accent5>
      <a:srgbClr val="FFCF01"/>
    </a:accent5>
    <a:accent6>
      <a:srgbClr val="FF0000"/>
    </a:accent6>
    <a:hlink>
      <a:srgbClr val="008ABF"/>
    </a:hlink>
    <a:folHlink>
      <a:srgbClr val="7F1C7D"/>
    </a:folHlink>
  </a:clrScheme>
</a:themeOverride>
</file>

<file path=docProps/app.xml><?xml version="1.0" encoding="utf-8"?>
<Properties xmlns="http://schemas.openxmlformats.org/officeDocument/2006/extended-properties" xmlns:vt="http://schemas.openxmlformats.org/officeDocument/2006/docPropsVTypes">
  <Template/>
  <TotalTime>16194</TotalTime>
  <Words>3899</Words>
  <Application>Microsoft Office PowerPoint</Application>
  <PresentationFormat>Widescreen</PresentationFormat>
  <Paragraphs>437</Paragraphs>
  <Slides>31</Slides>
  <Notes>4</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IBM Plex Sans</vt:lpstr>
      <vt:lpstr>Arial</vt:lpstr>
      <vt:lpstr>SimSun</vt:lpstr>
      <vt:lpstr>Wingdings</vt:lpstr>
      <vt:lpstr>Calibri</vt:lpstr>
      <vt:lpstr>MS PGothic</vt:lpstr>
      <vt:lpstr>Segoe UI</vt:lpstr>
      <vt:lpstr>MS PGothic</vt:lpstr>
      <vt:lpstr>IBM Standard Theme</vt:lpstr>
      <vt:lpstr>IBM Services Platform with Watson Software Defined Infrastructure Control (Densify)</vt:lpstr>
      <vt:lpstr>Instructions</vt:lpstr>
      <vt:lpstr>Contents</vt:lpstr>
      <vt:lpstr>Capability Overview</vt:lpstr>
      <vt:lpstr>Under the Covers: Analytics Engine</vt:lpstr>
      <vt:lpstr>Scope</vt:lpstr>
      <vt:lpstr>SDIC quantifies efficiency &amp; risk </vt:lpstr>
      <vt:lpstr>PowerPoint Presentation</vt:lpstr>
      <vt:lpstr>What reporting is provided?</vt:lpstr>
      <vt:lpstr>PowerPoint Presentation</vt:lpstr>
      <vt:lpstr>Key outcomes</vt:lpstr>
      <vt:lpstr>Value Proposition</vt:lpstr>
      <vt:lpstr>Common Usage Scenarios, Selection Criteria and Positioning</vt:lpstr>
      <vt:lpstr>Delivery Model and Options</vt:lpstr>
      <vt:lpstr>Technical Design – SaaS Implementation</vt:lpstr>
      <vt:lpstr>Technical Design – SaaS Implementation</vt:lpstr>
      <vt:lpstr>Technical Design – On-Premises Implementation</vt:lpstr>
      <vt:lpstr>Scoping and Costing Guidance – Standard SaaS implementation</vt:lpstr>
      <vt:lpstr>Scoping and Costing Guidance – On Premises</vt:lpstr>
      <vt:lpstr>Implementation Guidance</vt:lpstr>
      <vt:lpstr>Additional consideration for Automation</vt:lpstr>
      <vt:lpstr>PowerPoint Presentation</vt:lpstr>
      <vt:lpstr>PowerPoint Presentation</vt:lpstr>
      <vt:lpstr>Additional Resources – Supporting Materials</vt:lpstr>
      <vt:lpstr>Additional Resources – Contacts</vt:lpstr>
      <vt:lpstr>Appendices</vt:lpstr>
      <vt:lpstr>Supporting Information – Communication between Densify Servers and Audit Targets</vt:lpstr>
      <vt:lpstr>Supporting Information - FrameworkBlue</vt:lpstr>
      <vt:lpstr>SDIC – Prerequisite Checklist</vt:lpstr>
      <vt:lpstr>SDIC – Prerequisite Checklist (cont)</vt:lpstr>
      <vt:lpstr>PowerPoint Presentation</vt:lpstr>
    </vt:vector>
  </TitlesOfParts>
  <Company>IBM Australia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Services Platform with Watson Training Module Template</dc:title>
  <dc:subject/>
  <dc:creator>Michael Shallcross</dc:creator>
  <cp:lastModifiedBy>Vicky Rose</cp:lastModifiedBy>
  <cp:revision>95</cp:revision>
  <dcterms:created xsi:type="dcterms:W3CDTF">2017-11-21T05:16:38Z</dcterms:created>
  <dcterms:modified xsi:type="dcterms:W3CDTF">2018-01-16T04:27:17Z</dcterms:modified>
</cp:coreProperties>
</file>